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76" r:id="rId3"/>
    <p:sldId id="257" r:id="rId4"/>
    <p:sldId id="263" r:id="rId5"/>
    <p:sldId id="265" r:id="rId6"/>
    <p:sldId id="264" r:id="rId7"/>
    <p:sldId id="284" r:id="rId8"/>
    <p:sldId id="258" r:id="rId9"/>
    <p:sldId id="285" r:id="rId10"/>
    <p:sldId id="259" r:id="rId11"/>
    <p:sldId id="295" r:id="rId12"/>
    <p:sldId id="287" r:id="rId13"/>
    <p:sldId id="296" r:id="rId14"/>
    <p:sldId id="261" r:id="rId15"/>
    <p:sldId id="262" r:id="rId16"/>
    <p:sldId id="268" r:id="rId17"/>
    <p:sldId id="291" r:id="rId18"/>
    <p:sldId id="288" r:id="rId19"/>
    <p:sldId id="299" r:id="rId20"/>
    <p:sldId id="297" r:id="rId21"/>
    <p:sldId id="292" r:id="rId22"/>
    <p:sldId id="302" r:id="rId23"/>
    <p:sldId id="272" r:id="rId24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04" userDrawn="1">
          <p15:clr>
            <a:srgbClr val="A4A3A4"/>
          </p15:clr>
        </p15:guide>
        <p15:guide id="2" pos="2880">
          <p15:clr>
            <a:srgbClr val="A4A3A4"/>
          </p15:clr>
        </p15:guide>
        <p15:guide id="3" pos="29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o, Tao" initials="GT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93789" autoAdjust="0"/>
  </p:normalViewPr>
  <p:slideViewPr>
    <p:cSldViewPr snapToObjects="1" showGuides="1">
      <p:cViewPr>
        <p:scale>
          <a:sx n="105" d="100"/>
          <a:sy n="105" d="100"/>
        </p:scale>
        <p:origin x="640" y="144"/>
      </p:cViewPr>
      <p:guideLst>
        <p:guide orient="horz" pos="2304"/>
        <p:guide pos="2880"/>
        <p:guide pos="2980"/>
      </p:guideLst>
    </p:cSldViewPr>
  </p:slideViewPr>
  <p:outlineViewPr>
    <p:cViewPr>
      <p:scale>
        <a:sx n="33" d="100"/>
        <a:sy n="33" d="100"/>
      </p:scale>
      <p:origin x="0" y="-490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commentAuthors" Target="commentAuthors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E03F187B-654C-9C43-8894-53C5898C8E01}" type="datetime1">
              <a:rPr lang="en-US" altLang="en-US"/>
              <a:pPr>
                <a:defRPr/>
              </a:pPr>
              <a:t>6/1/17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25103F32-1DA2-FF4E-A82C-D984CE7890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9494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F4F828B1-404C-0E4E-90D2-013EDBD2C475}" type="datetime1">
              <a:rPr lang="en-US" altLang="en-US"/>
              <a:pPr>
                <a:defRPr/>
              </a:pPr>
              <a:t>6/1/17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3C4D6983-A030-FC4A-A56D-A0ED81D8670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04521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Geneva" pitchFamily="-65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Geneva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-128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Processing data on HPC systems is a need today, and MapReduce over MPI is an appealing solution.  However, we cannot just go out and apply cloud solutions to HPC, because there are differences between the two.</a:t>
            </a:r>
          </a:p>
          <a:p>
            <a:endParaRPr lang="en-US" dirty="0" smtClean="0"/>
          </a:p>
          <a:p>
            <a:r>
              <a:rPr lang="en-US" dirty="0" smtClean="0"/>
              <a:t>Key point: "...Cannot simply take cloud frameworks and apply them on HPC systems..."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1059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look empty!!! Add an arrow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64320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70053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proven that </a:t>
            </a:r>
            <a:r>
              <a:rPr lang="en-US" dirty="0" err="1" smtClean="0"/>
              <a:t>Mimir</a:t>
            </a:r>
            <a:r>
              <a:rPr lang="en-US" dirty="0" smtClean="0"/>
              <a:t> performs better than MR-MPI, so we leave MR-MPI behind.</a:t>
            </a:r>
            <a:r>
              <a:rPr lang="en-US" baseline="0" dirty="0" smtClean="0"/>
              <a:t> </a:t>
            </a:r>
            <a:r>
              <a:rPr lang="en-US" dirty="0" smtClean="0"/>
              <a:t>Now we challenge </a:t>
            </a:r>
            <a:r>
              <a:rPr lang="en-US" dirty="0" err="1" smtClean="0"/>
              <a:t>Mimir</a:t>
            </a:r>
            <a:r>
              <a:rPr lang="en-US" dirty="0" smtClean="0"/>
              <a:t> and see how far it can go.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461424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proven that </a:t>
            </a:r>
            <a:r>
              <a:rPr lang="en-US" dirty="0" err="1" smtClean="0"/>
              <a:t>Mimir</a:t>
            </a:r>
            <a:r>
              <a:rPr lang="en-US" dirty="0" smtClean="0"/>
              <a:t> performs better than MR-MPI, so we leave MR-MPI behind.</a:t>
            </a:r>
            <a:r>
              <a:rPr lang="en-US" baseline="0" dirty="0" smtClean="0"/>
              <a:t> </a:t>
            </a:r>
            <a:r>
              <a:rPr lang="en-US" dirty="0" smtClean="0"/>
              <a:t>Now we challenge </a:t>
            </a:r>
            <a:r>
              <a:rPr lang="en-US" dirty="0" err="1" smtClean="0"/>
              <a:t>Mimir</a:t>
            </a:r>
            <a:r>
              <a:rPr lang="en-US" dirty="0" smtClean="0"/>
              <a:t> and see how far it can go.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985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have been efforts to integrate MapReduce with MPI, and to the best of our knowledge, MapReduce-MPI is the state-of-the-art. Even with a simple benchmark like </a:t>
            </a:r>
            <a:r>
              <a:rPr lang="en-US" dirty="0" err="1" smtClean="0"/>
              <a:t>wordcount</a:t>
            </a:r>
            <a:r>
              <a:rPr lang="en-US" dirty="0" smtClean="0"/>
              <a:t>, we see the limitations of MapReduce-MPI. Explain that it is a single node execution, the x-axis is ..., on the y-axis is ...., we observed . Once out-of-memory processing begins, the performance decreases rapidly.  Starting at 64GB, which is less than the memory of the system, there is a 1000x decrease in performance</a:t>
            </a:r>
          </a:p>
          <a:p>
            <a:endParaRPr lang="en-US" dirty="0" smtClean="0"/>
          </a:p>
          <a:p>
            <a:r>
              <a:rPr lang="en-US" dirty="0" smtClean="0"/>
              <a:t>Key point: "...Even with a simple benchmark like </a:t>
            </a:r>
            <a:r>
              <a:rPr lang="en-US" dirty="0" err="1" smtClean="0"/>
              <a:t>WordCount</a:t>
            </a:r>
            <a:r>
              <a:rPr lang="en-US" dirty="0" smtClean="0"/>
              <a:t>, we see the limitations of MapReduce MPI on an HPC system, Comet..."     You can emphasize the fact that even with a *small* data set (64 GB) that fits in memory we see a 1000x slowdown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744330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 applications only need to provide map and reduce, and all of the rest (like communication and data movement) are handled in the background by the runtime. Let</a:t>
            </a:r>
            <a:r>
              <a:rPr lang="en-US" baseline="0" dirty="0" smtClean="0"/>
              <a:t> me show you the simple example </a:t>
            </a:r>
            <a:r>
              <a:rPr lang="en-US" baseline="0" dirty="0" err="1" smtClean="0"/>
              <a:t>wordcount</a:t>
            </a:r>
            <a:r>
              <a:rPr lang="en-US" baseline="0" dirty="0" smtClean="0"/>
              <a:t>. This programming model is implemented in MapReduce-MPI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59441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8191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want also to point out how MapReduce-MPI works with intermediate data management, so I zoom in to show you how it 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871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it needs to allocation additional memory for metadata, then the information is copied to the send buffer, transferred to the </a:t>
            </a:r>
            <a:r>
              <a:rPr lang="en-US" dirty="0" err="1" smtClean="0"/>
              <a:t>recieve</a:t>
            </a:r>
            <a:r>
              <a:rPr lang="en-US" dirty="0" smtClean="0"/>
              <a:t> buffer, and copied into the staging area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22785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35528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57600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5730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0496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1C669321-48E2-804C-96AF-437708D1BFD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456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A1F03767-D1CE-4248-BC60-1B87B632B1E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4773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DBA96410-2C65-EC48-B325-48070765913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3271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61A01E9A-B571-AA40-B7A7-EC7919A771A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214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4144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4144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ED8161BF-44B5-DD4D-A9C1-0A4D05F701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9318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4040188" cy="1031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000"/>
            <a:ext cx="4041775" cy="1031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7FBDDFF1-C42A-8844-8E66-ABD1846B4C8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077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96700D14-C1CC-064A-9E44-20A014EF17F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7067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1615A0F7-B1B7-6348-90BF-FAEC4E939D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775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15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514600"/>
            <a:ext cx="3008313" cy="36115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CE73B968-F51C-8940-9985-E7DD3C184A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622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D93FD3BB-371B-704B-9682-DFF6C16F85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4190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838200"/>
            <a:ext cx="8229600" cy="990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981200"/>
            <a:ext cx="8229600" cy="419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tx2"/>
                </a:solidFill>
                <a:latin typeface="Calibri" charset="0"/>
                <a:ea typeface="ＭＳ Ｐゴシック" charset="0"/>
                <a:cs typeface="Geneva" charset="0"/>
              </a:defRPr>
            </a:lvl1pPr>
          </a:lstStyle>
          <a:p>
            <a:pPr>
              <a:defRPr/>
            </a:pPr>
            <a:r>
              <a:rPr lang="en-US"/>
              <a:t>1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9" r:id="rId1"/>
    <p:sldLayoutId id="2147484200" r:id="rId2"/>
    <p:sldLayoutId id="2147484201" r:id="rId3"/>
    <p:sldLayoutId id="2147484202" r:id="rId4"/>
    <p:sldLayoutId id="2147484203" r:id="rId5"/>
    <p:sldLayoutId id="2147484204" r:id="rId6"/>
    <p:sldLayoutId id="2147484205" r:id="rId7"/>
    <p:sldLayoutId id="2147484206" r:id="rId8"/>
    <p:sldLayoutId id="2147484207" r:id="rId9"/>
    <p:sldLayoutId id="2147484208" r:id="rId10"/>
    <p:sldLayoutId id="214748420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3200" kern="1200">
          <a:solidFill>
            <a:srgbClr val="000090"/>
          </a:solidFill>
          <a:latin typeface="+mn-lt"/>
          <a:ea typeface="ＭＳ Ｐゴシック" charset="0"/>
          <a:cs typeface="Geneva" pitchFamily="-65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rgbClr val="000090"/>
          </a:solidFill>
          <a:latin typeface="Calibri" charset="0"/>
          <a:ea typeface="ＭＳ Ｐゴシック" charset="0"/>
          <a:cs typeface="Geneva" pitchFamily="-65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rgbClr val="000090"/>
          </a:solidFill>
          <a:latin typeface="Calibri" charset="0"/>
          <a:ea typeface="ＭＳ Ｐゴシック" charset="0"/>
          <a:cs typeface="Geneva" pitchFamily="-65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rgbClr val="000090"/>
          </a:solidFill>
          <a:latin typeface="Calibri" charset="0"/>
          <a:ea typeface="ＭＳ Ｐゴシック" charset="0"/>
          <a:cs typeface="Geneva" pitchFamily="-65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rgbClr val="000090"/>
          </a:solidFill>
          <a:latin typeface="Calibri" charset="0"/>
          <a:ea typeface="ＭＳ Ｐゴシック" charset="0"/>
          <a:cs typeface="Geneva" pitchFamily="-65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SzPct val="120000"/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Geneva" pitchFamily="-65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Wingdings" charset="2"/>
        <a:buChar char="§"/>
        <a:defRPr sz="2000" kern="1200">
          <a:solidFill>
            <a:schemeClr val="tx1"/>
          </a:solidFill>
          <a:latin typeface="+mn-lt"/>
          <a:ea typeface="Geneva" pitchFamily="-65" charset="-128"/>
          <a:cs typeface="Geneva" charset="0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ctrTitle"/>
          </p:nvPr>
        </p:nvSpPr>
        <p:spPr>
          <a:xfrm>
            <a:off x="457200" y="968375"/>
            <a:ext cx="8077200" cy="1470025"/>
          </a:xfrm>
        </p:spPr>
        <p:txBody>
          <a:bodyPr/>
          <a:lstStyle/>
          <a:p>
            <a:pPr eaLnBrk="1" hangingPunct="1"/>
            <a:r>
              <a:rPr lang="en-US" altLang="en-US" dirty="0" err="1"/>
              <a:t>Mimir</a:t>
            </a:r>
            <a:r>
              <a:rPr lang="en-US" altLang="en-US" dirty="0"/>
              <a:t>: </a:t>
            </a:r>
            <a:r>
              <a:rPr lang="en-US" dirty="0"/>
              <a:t>Memory-Efficient and Scalable MapReduce for Large Supercomputing Systems </a:t>
            </a:r>
            <a:endParaRPr lang="en-US" altLang="en-US" dirty="0">
              <a:solidFill>
                <a:srgbClr val="1F497D"/>
              </a:solidFill>
              <a:ea typeface="ＭＳ Ｐゴシック" charset="-128"/>
              <a:cs typeface="Geneva" charset="0"/>
            </a:endParaRPr>
          </a:p>
        </p:txBody>
      </p:sp>
      <p:sp>
        <p:nvSpPr>
          <p:cNvPr id="14339" name="Subtitle 2"/>
          <p:cNvSpPr>
            <a:spLocks noGrp="1"/>
          </p:cNvSpPr>
          <p:nvPr>
            <p:ph type="subTitle" idx="1"/>
          </p:nvPr>
        </p:nvSpPr>
        <p:spPr>
          <a:xfrm>
            <a:off x="1406525" y="2384424"/>
            <a:ext cx="6400800" cy="3101976"/>
          </a:xfrm>
        </p:spPr>
        <p:txBody>
          <a:bodyPr/>
          <a:lstStyle/>
          <a:p>
            <a:pPr eaLnBrk="1" hangingPunct="1"/>
            <a:r>
              <a:rPr lang="en-US" altLang="en-US" b="1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Tao Gao</a:t>
            </a:r>
            <a:r>
              <a:rPr lang="en-US" altLang="en-US" b="1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1,2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  <a:r>
              <a:rPr lang="en-US" altLang="en-US" dirty="0" err="1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Yanfei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Guo</a:t>
            </a:r>
            <a:r>
              <a:rPr lang="en-US" altLang="en-US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3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  <a:r>
              <a:rPr lang="en-US" altLang="en-US" dirty="0" err="1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Boyu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Zhang</a:t>
            </a:r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1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</a:p>
          <a:p>
            <a:pPr eaLnBrk="1" hangingPunct="1"/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Pietro Cicotti</a:t>
            </a:r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4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  <a:r>
              <a:rPr lang="en-US" altLang="en-US" dirty="0" err="1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Yutong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Lu</a:t>
            </a:r>
            <a:r>
              <a:rPr lang="en-US" altLang="en-US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2,5,6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</a:p>
          <a:p>
            <a:pPr eaLnBrk="1" hangingPunct="1"/>
            <a:r>
              <a:rPr lang="en-US" altLang="en-US" dirty="0" err="1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Pavan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Balaji</a:t>
            </a:r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3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Michela Taufer</a:t>
            </a:r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1</a:t>
            </a:r>
            <a:endParaRPr lang="en-US" altLang="en-US" dirty="0" smtClean="0">
              <a:solidFill>
                <a:srgbClr val="1F497D"/>
              </a:solidFill>
              <a:ea typeface="ＭＳ Ｐゴシック" charset="-128"/>
              <a:cs typeface="Geneva" charset="0"/>
            </a:endParaRPr>
          </a:p>
          <a:p>
            <a:pPr eaLnBrk="1" hangingPunct="1"/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1 </a:t>
            </a:r>
            <a:r>
              <a:rPr lang="en-US" alt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University of Delaware</a:t>
            </a:r>
          </a:p>
          <a:p>
            <a:pPr eaLnBrk="1" hangingPunct="1"/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2</a:t>
            </a:r>
            <a:r>
              <a:rPr lang="en-US" alt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National University of Defense Technology</a:t>
            </a:r>
          </a:p>
          <a:p>
            <a:pPr eaLnBrk="1" hangingPunct="1"/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3</a:t>
            </a:r>
            <a:r>
              <a:rPr lang="en-US" alt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Argonne National Laboratory</a:t>
            </a:r>
          </a:p>
          <a:p>
            <a:pPr eaLnBrk="1" hangingPunct="1"/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4</a:t>
            </a:r>
            <a:r>
              <a:rPr lang="en-US" alt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San Diego Supercomputer Center </a:t>
            </a:r>
          </a:p>
          <a:p>
            <a:pPr eaLnBrk="1" hangingPunct="1"/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5</a:t>
            </a:r>
            <a:r>
              <a:rPr lang="en-US" alt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National Supercomputer Center in Guangzhou</a:t>
            </a:r>
          </a:p>
          <a:p>
            <a:pPr eaLnBrk="1" hangingPunct="1"/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6 </a:t>
            </a:r>
            <a:r>
              <a:rPr 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Sun </a:t>
            </a:r>
            <a:r>
              <a:rPr lang="en-US" sz="1600" dirty="0" err="1">
                <a:solidFill>
                  <a:srgbClr val="1F497D"/>
                </a:solidFill>
                <a:ea typeface="ＭＳ Ｐゴシック" charset="-128"/>
                <a:cs typeface="Geneva" charset="0"/>
              </a:rPr>
              <a:t>Yat-sen</a:t>
            </a:r>
            <a:r>
              <a:rPr lang="en-US" sz="16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University </a:t>
            </a:r>
          </a:p>
          <a:p>
            <a:pPr eaLnBrk="1" hangingPunct="1"/>
            <a:endParaRPr lang="en-US" altLang="en-US" sz="1800" dirty="0" smtClean="0">
              <a:solidFill>
                <a:srgbClr val="1F497D"/>
              </a:solidFill>
              <a:ea typeface="ＭＳ Ｐゴシック" charset="-128"/>
              <a:cs typeface="Geneva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5638800"/>
            <a:ext cx="1066800" cy="88730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2600" y="5638800"/>
            <a:ext cx="901700" cy="9071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62500" y="5791200"/>
            <a:ext cx="2095500" cy="6527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48000" y="5682740"/>
            <a:ext cx="1371600" cy="7909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0400" y="5638800"/>
            <a:ext cx="1752600" cy="817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Redefining the MR Workflow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762000"/>
          </a:xfrm>
        </p:spPr>
        <p:txBody>
          <a:bodyPr/>
          <a:lstStyle/>
          <a:p>
            <a:r>
              <a:rPr lang="en-US" dirty="0" smtClean="0"/>
              <a:t>Map is interleaved with aggregate in </a:t>
            </a:r>
            <a:r>
              <a:rPr lang="en-US" dirty="0" err="1" smtClean="0"/>
              <a:t>Mimir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Design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2667000" y="2952692"/>
            <a:ext cx="1524000" cy="37438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aggregate</a:t>
            </a:r>
            <a:endParaRPr lang="en-US" sz="14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1219200" y="3137942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990600" y="32903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1219200" y="3976142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990600" y="42047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1219200" y="4966742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990600" y="51953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33400" y="4433342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0" y="3061742"/>
            <a:ext cx="368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+mn-lt"/>
              </a:rPr>
              <a:t>P0</a:t>
            </a:r>
            <a:endParaRPr lang="en-US" sz="1400" dirty="0">
              <a:latin typeface="+mn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2466" y="3976142"/>
            <a:ext cx="368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latin typeface="+mn-lt"/>
              </a:rPr>
              <a:t>P1</a:t>
            </a:r>
            <a:endParaRPr lang="en-US" sz="1400" dirty="0">
              <a:latin typeface="+mn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2466" y="4966742"/>
            <a:ext cx="3717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latin typeface="+mn-lt"/>
              </a:rPr>
              <a:t>Pn</a:t>
            </a:r>
            <a:endParaRPr lang="en-US" sz="1400" dirty="0">
              <a:latin typeface="+mn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286000" y="4466192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343400" y="4509542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cxnSp>
        <p:nvCxnSpPr>
          <p:cNvPr id="57" name="Straight Arrow Connector 56"/>
          <p:cNvCxnSpPr/>
          <p:nvPr/>
        </p:nvCxnSpPr>
        <p:spPr>
          <a:xfrm>
            <a:off x="1981200" y="32903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1981200" y="42047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1981200" y="51953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2667000" y="3290342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2667000" y="3312017"/>
            <a:ext cx="1600200" cy="8927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2667000" y="5195342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5029200" y="3061742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4800600" y="32903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Oval 64"/>
          <p:cNvSpPr/>
          <p:nvPr/>
        </p:nvSpPr>
        <p:spPr>
          <a:xfrm>
            <a:off x="5029200" y="3976142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66" name="Straight Arrow Connector 65"/>
          <p:cNvCxnSpPr/>
          <p:nvPr/>
        </p:nvCxnSpPr>
        <p:spPr>
          <a:xfrm>
            <a:off x="4800600" y="42047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5029200" y="4966742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4800600" y="51953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6096000" y="32903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6096000" y="42047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6096000" y="51953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6400800" y="4466192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6858000" y="324699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6858000" y="416139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6858000" y="515199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7086600" y="3061742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77" name="Oval 76"/>
          <p:cNvSpPr/>
          <p:nvPr/>
        </p:nvSpPr>
        <p:spPr>
          <a:xfrm>
            <a:off x="7086600" y="3976142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78" name="Oval 77"/>
          <p:cNvSpPr/>
          <p:nvPr/>
        </p:nvSpPr>
        <p:spPr>
          <a:xfrm>
            <a:off x="7086600" y="4966742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79" name="Straight Arrow Connector 78"/>
          <p:cNvCxnSpPr/>
          <p:nvPr/>
        </p:nvCxnSpPr>
        <p:spPr>
          <a:xfrm>
            <a:off x="8153400" y="32903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8153400" y="42047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8153400" y="5195342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8458200" y="4466192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cxnSp>
        <p:nvCxnSpPr>
          <p:cNvPr id="83" name="Straight Arrow Connector 82"/>
          <p:cNvCxnSpPr/>
          <p:nvPr/>
        </p:nvCxnSpPr>
        <p:spPr>
          <a:xfrm>
            <a:off x="2667000" y="3268667"/>
            <a:ext cx="1600200" cy="9577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2667000" y="3268667"/>
            <a:ext cx="1600200" cy="1948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2667000" y="4183067"/>
            <a:ext cx="1600200" cy="43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2667000" y="4183067"/>
            <a:ext cx="1600200" cy="10339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V="1">
            <a:off x="2667000" y="4226417"/>
            <a:ext cx="1600200" cy="9472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 flipV="1">
            <a:off x="2667000" y="3312017"/>
            <a:ext cx="1600200" cy="18616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457200" y="2952692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0" name="Rectangle 89"/>
          <p:cNvSpPr/>
          <p:nvPr/>
        </p:nvSpPr>
        <p:spPr>
          <a:xfrm>
            <a:off x="2133600" y="2952692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1" name="Rectangle 90"/>
          <p:cNvSpPr/>
          <p:nvPr/>
        </p:nvSpPr>
        <p:spPr>
          <a:xfrm>
            <a:off x="4191000" y="2952692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2" name="Rectangle 91"/>
          <p:cNvSpPr/>
          <p:nvPr/>
        </p:nvSpPr>
        <p:spPr>
          <a:xfrm>
            <a:off x="6248400" y="2952692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3" name="Rectangle 92"/>
          <p:cNvSpPr/>
          <p:nvPr/>
        </p:nvSpPr>
        <p:spPr>
          <a:xfrm>
            <a:off x="8305800" y="2952692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4" name="TextBox 93"/>
          <p:cNvSpPr txBox="1"/>
          <p:nvPr/>
        </p:nvSpPr>
        <p:spPr>
          <a:xfrm>
            <a:off x="457200" y="2514600"/>
            <a:ext cx="733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input</a:t>
            </a:r>
            <a:endParaRPr lang="en-US" sz="2000" dirty="0">
              <a:latin typeface="+mn-lt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1752600" y="2438400"/>
            <a:ext cx="1453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&lt;</a:t>
            </a:r>
            <a:r>
              <a:rPr lang="en-US" sz="2000" err="1" smtClean="0">
                <a:latin typeface="+mn-lt"/>
              </a:rPr>
              <a:t>key</a:t>
            </a:r>
            <a:r>
              <a:rPr lang="en-US" sz="2000" smtClean="0">
                <a:latin typeface="+mn-lt"/>
              </a:rPr>
              <a:t>, value</a:t>
            </a:r>
            <a:r>
              <a:rPr lang="en-US" sz="2000" dirty="0" smtClean="0">
                <a:latin typeface="+mn-lt"/>
              </a:rPr>
              <a:t>&gt;</a:t>
            </a:r>
            <a:endParaRPr lang="en-US" sz="2000" dirty="0">
              <a:latin typeface="+mn-lt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886200" y="2419290"/>
            <a:ext cx="1428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&lt;</a:t>
            </a:r>
            <a:r>
              <a:rPr lang="en-US" sz="2000" dirty="0" err="1" smtClean="0">
                <a:latin typeface="+mn-lt"/>
              </a:rPr>
              <a:t>key,value</a:t>
            </a:r>
            <a:r>
              <a:rPr lang="en-US" sz="2000" dirty="0" smtClean="0">
                <a:latin typeface="+mn-lt"/>
              </a:rPr>
              <a:t>&gt;</a:t>
            </a:r>
            <a:endParaRPr lang="en-US" sz="2000" dirty="0">
              <a:latin typeface="+mn-lt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5867400" y="2419290"/>
            <a:ext cx="19837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&lt;</a:t>
            </a:r>
            <a:r>
              <a:rPr lang="en-US" sz="2000" dirty="0" err="1" smtClean="0">
                <a:latin typeface="+mn-lt"/>
              </a:rPr>
              <a:t>key,list</a:t>
            </a:r>
            <a:r>
              <a:rPr lang="en-US" sz="2000" dirty="0" smtClean="0">
                <a:latin typeface="+mn-lt"/>
              </a:rPr>
              <a:t>&lt;value&gt;&gt;</a:t>
            </a:r>
            <a:endParaRPr lang="en-US" sz="2000" dirty="0">
              <a:latin typeface="+mn-lt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8153400" y="2514600"/>
            <a:ext cx="8959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output</a:t>
            </a:r>
            <a:endParaRPr lang="en-US" sz="2000" dirty="0">
              <a:latin typeface="+mn-lt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533400" y="31050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3" name="Rectangle 102"/>
          <p:cNvSpPr/>
          <p:nvPr/>
        </p:nvSpPr>
        <p:spPr>
          <a:xfrm>
            <a:off x="533400" y="40194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4" name="Rectangle 103"/>
          <p:cNvSpPr/>
          <p:nvPr/>
        </p:nvSpPr>
        <p:spPr>
          <a:xfrm>
            <a:off x="533400" y="50100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5" name="Rectangle 104"/>
          <p:cNvSpPr/>
          <p:nvPr/>
        </p:nvSpPr>
        <p:spPr>
          <a:xfrm>
            <a:off x="2209800" y="31050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6" name="Rectangle 105"/>
          <p:cNvSpPr/>
          <p:nvPr/>
        </p:nvSpPr>
        <p:spPr>
          <a:xfrm>
            <a:off x="2209800" y="40194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7" name="Rectangle 106"/>
          <p:cNvSpPr/>
          <p:nvPr/>
        </p:nvSpPr>
        <p:spPr>
          <a:xfrm>
            <a:off x="2209800" y="50100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8" name="Rectangle 107"/>
          <p:cNvSpPr/>
          <p:nvPr/>
        </p:nvSpPr>
        <p:spPr>
          <a:xfrm>
            <a:off x="4267200" y="31050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9" name="Rectangle 108"/>
          <p:cNvSpPr/>
          <p:nvPr/>
        </p:nvSpPr>
        <p:spPr>
          <a:xfrm>
            <a:off x="4267200" y="40194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0" name="Rectangle 109"/>
          <p:cNvSpPr/>
          <p:nvPr/>
        </p:nvSpPr>
        <p:spPr>
          <a:xfrm>
            <a:off x="4267200" y="50100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1" name="Rectangle 110"/>
          <p:cNvSpPr/>
          <p:nvPr/>
        </p:nvSpPr>
        <p:spPr>
          <a:xfrm>
            <a:off x="6324600" y="31050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2" name="Rectangle 111"/>
          <p:cNvSpPr/>
          <p:nvPr/>
        </p:nvSpPr>
        <p:spPr>
          <a:xfrm>
            <a:off x="6324600" y="40194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3" name="Rectangle 112"/>
          <p:cNvSpPr/>
          <p:nvPr/>
        </p:nvSpPr>
        <p:spPr>
          <a:xfrm>
            <a:off x="6324600" y="50100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4" name="Rectangle 113"/>
          <p:cNvSpPr/>
          <p:nvPr/>
        </p:nvSpPr>
        <p:spPr>
          <a:xfrm>
            <a:off x="8382000" y="31050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5" name="Rectangle 114"/>
          <p:cNvSpPr/>
          <p:nvPr/>
        </p:nvSpPr>
        <p:spPr>
          <a:xfrm>
            <a:off x="8382000" y="40194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6" name="Rectangle 115"/>
          <p:cNvSpPr/>
          <p:nvPr/>
        </p:nvSpPr>
        <p:spPr>
          <a:xfrm>
            <a:off x="8382000" y="5010092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7" name="TextBox 116"/>
          <p:cNvSpPr txBox="1"/>
          <p:nvPr/>
        </p:nvSpPr>
        <p:spPr>
          <a:xfrm>
            <a:off x="2583037" y="5452646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rgbClr val="FF0000"/>
                </a:solidFill>
                <a:latin typeface="+mn-lt"/>
              </a:rPr>
              <a:t>barrier</a:t>
            </a:r>
            <a:endParaRPr lang="en-US" sz="1600" b="1" i="1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6553200" y="5452646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rgbClr val="FF0000"/>
                </a:solidFill>
                <a:latin typeface="+mn-lt"/>
              </a:rPr>
              <a:t>barrier</a:t>
            </a:r>
            <a:endParaRPr lang="en-US" sz="1600" b="1" i="1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7772400" y="5486400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rgbClr val="FF0000"/>
                </a:solidFill>
                <a:latin typeface="+mn-lt"/>
              </a:rPr>
              <a:t>barrier</a:t>
            </a:r>
            <a:endParaRPr lang="en-US" sz="1600" b="1" i="1" dirty="0">
              <a:solidFill>
                <a:srgbClr val="FF0000"/>
              </a:solidFill>
              <a:latin typeface="+mn-lt"/>
            </a:endParaRPr>
          </a:p>
        </p:txBody>
      </p:sp>
      <p:cxnSp>
        <p:nvCxnSpPr>
          <p:cNvPr id="130" name="Straight Arrow Connector 129"/>
          <p:cNvCxnSpPr/>
          <p:nvPr/>
        </p:nvCxnSpPr>
        <p:spPr>
          <a:xfrm>
            <a:off x="1981200" y="3333692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1981200" y="4248092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1981200" y="5238692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4" name="TextBox 133"/>
          <p:cNvSpPr txBox="1"/>
          <p:nvPr/>
        </p:nvSpPr>
        <p:spPr>
          <a:xfrm>
            <a:off x="19615" y="5943600"/>
            <a:ext cx="9108510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Improvements: 1. Reduce synchronization; 2. Reduce extra data staging</a:t>
            </a:r>
            <a:endParaRPr lang="en-US" sz="2400" dirty="0"/>
          </a:p>
        </p:txBody>
      </p:sp>
      <p:sp>
        <p:nvSpPr>
          <p:cNvPr id="143" name="TextBox 142"/>
          <p:cNvSpPr txBox="1"/>
          <p:nvPr/>
        </p:nvSpPr>
        <p:spPr>
          <a:xfrm>
            <a:off x="2027268" y="1981200"/>
            <a:ext cx="1226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interleave</a:t>
            </a:r>
            <a:endParaRPr lang="en-US" sz="2000" dirty="0">
              <a:latin typeface="+mn-lt"/>
            </a:endParaRPr>
          </a:p>
        </p:txBody>
      </p:sp>
      <p:sp>
        <p:nvSpPr>
          <p:cNvPr id="7" name="Block Arc 6"/>
          <p:cNvSpPr/>
          <p:nvPr/>
        </p:nvSpPr>
        <p:spPr>
          <a:xfrm>
            <a:off x="1207806" y="2381310"/>
            <a:ext cx="2799544" cy="778856"/>
          </a:xfrm>
          <a:prstGeom prst="blockArc">
            <a:avLst>
              <a:gd name="adj1" fmla="val 10898706"/>
              <a:gd name="adj2" fmla="val 21428402"/>
              <a:gd name="adj3" fmla="val 10975"/>
            </a:avLst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0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en-US" sz="1600" dirty="0" smtClean="0"/>
              <a:t>9</a:t>
            </a:r>
            <a:endParaRPr lang="en-US" altLang="en-US" sz="1600" dirty="0"/>
          </a:p>
        </p:txBody>
      </p:sp>
      <p:cxnSp>
        <p:nvCxnSpPr>
          <p:cNvPr id="122" name="Straight Connector 121"/>
          <p:cNvCxnSpPr/>
          <p:nvPr/>
        </p:nvCxnSpPr>
        <p:spPr>
          <a:xfrm>
            <a:off x="2438400" y="2819400"/>
            <a:ext cx="0" cy="28956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6553200" y="2819400"/>
            <a:ext cx="0" cy="29718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>
            <a:off x="4495800" y="2819400"/>
            <a:ext cx="0" cy="29718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>
            <a:off x="4495800" y="5452646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rgbClr val="FF0000"/>
                </a:solidFill>
                <a:latin typeface="+mn-lt"/>
              </a:rPr>
              <a:t>barrier</a:t>
            </a:r>
            <a:endParaRPr lang="en-US" sz="1600" b="1" i="1" dirty="0">
              <a:solidFill>
                <a:srgbClr val="FF0000"/>
              </a:solidFill>
              <a:latin typeface="+mn-lt"/>
            </a:endParaRPr>
          </a:p>
        </p:txBody>
      </p:sp>
      <p:cxnSp>
        <p:nvCxnSpPr>
          <p:cNvPr id="126" name="Straight Connector 125"/>
          <p:cNvCxnSpPr/>
          <p:nvPr/>
        </p:nvCxnSpPr>
        <p:spPr>
          <a:xfrm>
            <a:off x="8601399" y="2819400"/>
            <a:ext cx="9201" cy="287649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8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90" grpId="0" animBg="1"/>
      <p:bldP spid="95" grpId="0"/>
      <p:bldP spid="105" grpId="0" animBg="1"/>
      <p:bldP spid="106" grpId="0" animBg="1"/>
      <p:bldP spid="107" grpId="0" animBg="1"/>
      <p:bldP spid="117" grpId="0"/>
      <p:bldP spid="119" grpId="0"/>
      <p:bldP spid="134" grpId="0" animBg="1"/>
      <p:bldP spid="143" grpId="0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Intermediate Data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762000"/>
          </a:xfrm>
        </p:spPr>
        <p:txBody>
          <a:bodyPr/>
          <a:lstStyle/>
          <a:p>
            <a:r>
              <a:rPr lang="en-US" dirty="0" smtClean="0"/>
              <a:t>Map is interleaved with aggregate in </a:t>
            </a:r>
            <a:r>
              <a:rPr lang="en-US" dirty="0" err="1" smtClean="0"/>
              <a:t>Mimir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Design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8" name="Oval 37"/>
          <p:cNvSpPr/>
          <p:nvPr/>
        </p:nvSpPr>
        <p:spPr>
          <a:xfrm>
            <a:off x="2667000" y="3276600"/>
            <a:ext cx="1524000" cy="37438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aggregate</a:t>
            </a:r>
            <a:endParaRPr lang="en-US" sz="14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1219200" y="34618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43" name="Straight Arrow Connector 42"/>
          <p:cNvCxnSpPr/>
          <p:nvPr/>
        </p:nvCxnSpPr>
        <p:spPr>
          <a:xfrm>
            <a:off x="990600" y="3614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Oval 45"/>
          <p:cNvSpPr/>
          <p:nvPr/>
        </p:nvSpPr>
        <p:spPr>
          <a:xfrm>
            <a:off x="1219200" y="43000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990600" y="4528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1219200" y="52906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990600" y="5519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33400" y="4757250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0" y="3385650"/>
            <a:ext cx="368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+mn-lt"/>
              </a:rPr>
              <a:t>P0</a:t>
            </a:r>
            <a:endParaRPr lang="en-US" sz="1400" dirty="0">
              <a:latin typeface="+mn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2466" y="4300050"/>
            <a:ext cx="368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latin typeface="+mn-lt"/>
              </a:rPr>
              <a:t>P1</a:t>
            </a:r>
            <a:endParaRPr lang="en-US" sz="1400" dirty="0">
              <a:latin typeface="+mn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2466" y="5290650"/>
            <a:ext cx="3717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latin typeface="+mn-lt"/>
              </a:rPr>
              <a:t>Pn</a:t>
            </a:r>
            <a:endParaRPr lang="en-US" sz="1400" dirty="0">
              <a:latin typeface="+mn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343400" y="4833450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2667000" y="3614250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2667000" y="3635925"/>
            <a:ext cx="1600200" cy="8927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2667000" y="5519250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>
          <a:xfrm>
            <a:off x="5029200" y="33856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4800600" y="3614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Oval 64"/>
          <p:cNvSpPr/>
          <p:nvPr/>
        </p:nvSpPr>
        <p:spPr>
          <a:xfrm>
            <a:off x="5029200" y="43000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66" name="Straight Arrow Connector 65"/>
          <p:cNvCxnSpPr/>
          <p:nvPr/>
        </p:nvCxnSpPr>
        <p:spPr>
          <a:xfrm>
            <a:off x="4800600" y="4528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5029200" y="52906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4800600" y="5519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6096000" y="3614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6096000" y="4528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6096000" y="5519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6400800" y="4790100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6858000" y="35709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6858000" y="44853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6858000" y="54759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7086600" y="33856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77" name="Oval 76"/>
          <p:cNvSpPr/>
          <p:nvPr/>
        </p:nvSpPr>
        <p:spPr>
          <a:xfrm>
            <a:off x="7086600" y="43000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78" name="Oval 77"/>
          <p:cNvSpPr/>
          <p:nvPr/>
        </p:nvSpPr>
        <p:spPr>
          <a:xfrm>
            <a:off x="7086600" y="52906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79" name="Straight Arrow Connector 78"/>
          <p:cNvCxnSpPr/>
          <p:nvPr/>
        </p:nvCxnSpPr>
        <p:spPr>
          <a:xfrm>
            <a:off x="8153400" y="3614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8153400" y="4528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>
            <a:off x="8153400" y="5519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8458200" y="4790100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cxnSp>
        <p:nvCxnSpPr>
          <p:cNvPr id="83" name="Straight Arrow Connector 82"/>
          <p:cNvCxnSpPr/>
          <p:nvPr/>
        </p:nvCxnSpPr>
        <p:spPr>
          <a:xfrm>
            <a:off x="2667000" y="3592575"/>
            <a:ext cx="1600200" cy="9577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2667000" y="3592575"/>
            <a:ext cx="1600200" cy="1948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2667000" y="4506975"/>
            <a:ext cx="1600200" cy="43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2667000" y="4506975"/>
            <a:ext cx="1600200" cy="10339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V="1">
            <a:off x="2667000" y="4550325"/>
            <a:ext cx="1600200" cy="9472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 flipV="1">
            <a:off x="2667000" y="3635925"/>
            <a:ext cx="1600200" cy="18616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457200" y="32766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1" name="Rectangle 90"/>
          <p:cNvSpPr/>
          <p:nvPr/>
        </p:nvSpPr>
        <p:spPr>
          <a:xfrm>
            <a:off x="4191000" y="32766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2" name="Rectangle 91"/>
          <p:cNvSpPr/>
          <p:nvPr/>
        </p:nvSpPr>
        <p:spPr>
          <a:xfrm>
            <a:off x="6248400" y="32766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3" name="Rectangle 92"/>
          <p:cNvSpPr/>
          <p:nvPr/>
        </p:nvSpPr>
        <p:spPr>
          <a:xfrm>
            <a:off x="8305800" y="32766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94" name="TextBox 93"/>
          <p:cNvSpPr txBox="1"/>
          <p:nvPr/>
        </p:nvSpPr>
        <p:spPr>
          <a:xfrm>
            <a:off x="474112" y="2999601"/>
            <a:ext cx="733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input</a:t>
            </a:r>
            <a:endParaRPr lang="en-US" sz="2000" dirty="0">
              <a:latin typeface="+mn-lt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810000" y="2743200"/>
            <a:ext cx="1453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&lt;</a:t>
            </a:r>
            <a:r>
              <a:rPr lang="en-US" sz="2000" err="1" smtClean="0">
                <a:latin typeface="+mn-lt"/>
              </a:rPr>
              <a:t>key</a:t>
            </a:r>
            <a:r>
              <a:rPr lang="en-US" sz="2000" smtClean="0">
                <a:latin typeface="+mn-lt"/>
              </a:rPr>
              <a:t>, value</a:t>
            </a:r>
            <a:r>
              <a:rPr lang="en-US" sz="2000" dirty="0" smtClean="0">
                <a:latin typeface="+mn-lt"/>
              </a:rPr>
              <a:t>&gt;</a:t>
            </a:r>
            <a:endParaRPr lang="en-US" sz="2000" dirty="0">
              <a:latin typeface="+mn-lt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5638800" y="2743200"/>
            <a:ext cx="20129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&lt;key, list&lt;value&gt;&gt;</a:t>
            </a:r>
            <a:endParaRPr lang="en-US" sz="2000" dirty="0">
              <a:latin typeface="+mn-lt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8153400" y="2800290"/>
            <a:ext cx="8959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output</a:t>
            </a:r>
            <a:endParaRPr lang="en-US" sz="2000" dirty="0">
              <a:latin typeface="+mn-lt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533400" y="3429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3" name="Rectangle 102"/>
          <p:cNvSpPr/>
          <p:nvPr/>
        </p:nvSpPr>
        <p:spPr>
          <a:xfrm>
            <a:off x="533400" y="4343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4" name="Rectangle 103"/>
          <p:cNvSpPr/>
          <p:nvPr/>
        </p:nvSpPr>
        <p:spPr>
          <a:xfrm>
            <a:off x="533400" y="5334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8" name="Rectangle 107"/>
          <p:cNvSpPr/>
          <p:nvPr/>
        </p:nvSpPr>
        <p:spPr>
          <a:xfrm>
            <a:off x="4267200" y="3429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09" name="Rectangle 108"/>
          <p:cNvSpPr/>
          <p:nvPr/>
        </p:nvSpPr>
        <p:spPr>
          <a:xfrm>
            <a:off x="4267200" y="4343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0" name="Rectangle 109"/>
          <p:cNvSpPr/>
          <p:nvPr/>
        </p:nvSpPr>
        <p:spPr>
          <a:xfrm>
            <a:off x="4267200" y="5334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1" name="Rectangle 110"/>
          <p:cNvSpPr/>
          <p:nvPr/>
        </p:nvSpPr>
        <p:spPr>
          <a:xfrm>
            <a:off x="6324600" y="3429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2" name="Rectangle 111"/>
          <p:cNvSpPr/>
          <p:nvPr/>
        </p:nvSpPr>
        <p:spPr>
          <a:xfrm>
            <a:off x="6324600" y="4343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3" name="Rectangle 112"/>
          <p:cNvSpPr/>
          <p:nvPr/>
        </p:nvSpPr>
        <p:spPr>
          <a:xfrm>
            <a:off x="6324600" y="5334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4" name="Rectangle 113"/>
          <p:cNvSpPr/>
          <p:nvPr/>
        </p:nvSpPr>
        <p:spPr>
          <a:xfrm>
            <a:off x="8382000" y="3429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5" name="Rectangle 114"/>
          <p:cNvSpPr/>
          <p:nvPr/>
        </p:nvSpPr>
        <p:spPr>
          <a:xfrm>
            <a:off x="8382000" y="4343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16" name="Rectangle 115"/>
          <p:cNvSpPr/>
          <p:nvPr/>
        </p:nvSpPr>
        <p:spPr>
          <a:xfrm>
            <a:off x="8382000" y="5334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130" name="Straight Arrow Connector 129"/>
          <p:cNvCxnSpPr/>
          <p:nvPr/>
        </p:nvCxnSpPr>
        <p:spPr>
          <a:xfrm>
            <a:off x="1981200" y="3657600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1981200" y="4572000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1981200" y="5562600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2027268" y="2305108"/>
            <a:ext cx="12971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interleave</a:t>
            </a:r>
            <a:endParaRPr lang="en-US" sz="2000" dirty="0"/>
          </a:p>
        </p:txBody>
      </p:sp>
      <p:sp>
        <p:nvSpPr>
          <p:cNvPr id="7" name="Block Arc 6"/>
          <p:cNvSpPr/>
          <p:nvPr/>
        </p:nvSpPr>
        <p:spPr>
          <a:xfrm>
            <a:off x="1207806" y="2705218"/>
            <a:ext cx="2799544" cy="778856"/>
          </a:xfrm>
          <a:prstGeom prst="blockArc">
            <a:avLst>
              <a:gd name="adj1" fmla="val 10898706"/>
              <a:gd name="adj2" fmla="val 21428402"/>
              <a:gd name="adj3" fmla="val 10975"/>
            </a:avLst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1143000" y="2438401"/>
            <a:ext cx="3810000" cy="4130674"/>
          </a:xfrm>
          <a:prstGeom prst="rect">
            <a:avLst/>
          </a:prstGeom>
          <a:noFill/>
          <a:ln w="19050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22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defTabSz="457200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2"/>
                </a:solidFill>
                <a:latin typeface="Helvetica Neue" charset="0"/>
                <a:ea typeface="ＭＳ Ｐゴシック" charset="-128"/>
                <a:cs typeface="Geneva" charset="0"/>
              </a:defRPr>
            </a:lvl1pPr>
            <a:lvl2pPr marL="4572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pPr>
              <a:defRPr/>
            </a:pPr>
            <a:r>
              <a:rPr lang="en-US" altLang="en-US" sz="1600" dirty="0" smtClean="0"/>
              <a:t>10</a:t>
            </a: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06075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ectangle 104"/>
          <p:cNvSpPr/>
          <p:nvPr/>
        </p:nvSpPr>
        <p:spPr>
          <a:xfrm rot="16200000">
            <a:off x="5192128" y="5295900"/>
            <a:ext cx="304800" cy="990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 rot="16200000">
            <a:off x="4887328" y="5981700"/>
            <a:ext cx="3048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/>
          <p:nvPr/>
        </p:nvSpPr>
        <p:spPr>
          <a:xfrm rot="16200000">
            <a:off x="5192128" y="3543300"/>
            <a:ext cx="304800" cy="990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 rot="16200000">
            <a:off x="4849228" y="4267200"/>
            <a:ext cx="304800" cy="3048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2639428" y="6096000"/>
            <a:ext cx="304800" cy="685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2639428" y="5334000"/>
            <a:ext cx="304800" cy="533400"/>
          </a:xfrm>
          <a:prstGeom prst="rect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2639428" y="4114800"/>
            <a:ext cx="304800" cy="5334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2639428" y="3352800"/>
            <a:ext cx="304800" cy="762000"/>
          </a:xfrm>
          <a:prstGeom prst="rect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Intermediate Data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76400"/>
            <a:ext cx="8077200" cy="1676400"/>
          </a:xfrm>
        </p:spPr>
        <p:txBody>
          <a:bodyPr/>
          <a:lstStyle/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sz="2400" dirty="0">
                <a:ea typeface="ＭＳ Ｐゴシック" charset="0"/>
                <a:cs typeface="Geneva" pitchFamily="-65" charset="-128"/>
              </a:rPr>
              <a:t>Use send buffer as output of map directly</a:t>
            </a:r>
          </a:p>
          <a:p>
            <a:pPr lvl="1">
              <a:buSzPct val="120000"/>
            </a:pPr>
            <a:r>
              <a:rPr lang="en-US" dirty="0"/>
              <a:t>Avoid extra buffers </a:t>
            </a:r>
            <a:r>
              <a:rPr lang="en-US" dirty="0" smtClean="0"/>
              <a:t>usage</a:t>
            </a:r>
          </a:p>
          <a:p>
            <a:r>
              <a:rPr lang="en-US" dirty="0" smtClean="0"/>
              <a:t>Use KV/KMV container as staging area</a:t>
            </a:r>
          </a:p>
          <a:p>
            <a:pPr lvl="1"/>
            <a:r>
              <a:rPr lang="en-US" dirty="0" smtClean="0"/>
              <a:t>Dynamically allocate </a:t>
            </a:r>
            <a:r>
              <a:rPr lang="en-US" dirty="0" smtClean="0"/>
              <a:t>one or multiple </a:t>
            </a:r>
            <a:r>
              <a:rPr lang="en-US" dirty="0" smtClean="0"/>
              <a:t>pages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11</a:t>
            </a:fld>
            <a:endParaRPr lang="en-US" altLang="en-US" sz="1600" dirty="0"/>
          </a:p>
        </p:txBody>
      </p:sp>
      <p:sp>
        <p:nvSpPr>
          <p:cNvPr id="17" name="Rectangle 16"/>
          <p:cNvSpPr/>
          <p:nvPr/>
        </p:nvSpPr>
        <p:spPr>
          <a:xfrm>
            <a:off x="4849228" y="56388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849228" y="38862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76200" y="5121275"/>
            <a:ext cx="6346825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53428" y="397406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P0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353428" y="580286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P1</a:t>
            </a:r>
            <a:endParaRPr lang="en-US" b="1" dirty="0"/>
          </a:p>
        </p:txBody>
      </p:sp>
      <p:sp>
        <p:nvSpPr>
          <p:cNvPr id="32" name="Oval 31"/>
          <p:cNvSpPr/>
          <p:nvPr/>
        </p:nvSpPr>
        <p:spPr>
          <a:xfrm>
            <a:off x="886828" y="38862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886828" y="58674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696828" y="3581400"/>
            <a:ext cx="1295400" cy="32004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577264" y="3288268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KV container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2639428" y="3352800"/>
            <a:ext cx="304800" cy="130925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Arrow Connector 67"/>
          <p:cNvCxnSpPr>
            <a:stCxn id="32" idx="6"/>
          </p:cNvCxnSpPr>
          <p:nvPr/>
        </p:nvCxnSpPr>
        <p:spPr>
          <a:xfrm>
            <a:off x="1648828" y="4111493"/>
            <a:ext cx="914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34" idx="6"/>
          </p:cNvCxnSpPr>
          <p:nvPr/>
        </p:nvCxnSpPr>
        <p:spPr>
          <a:xfrm>
            <a:off x="1648828" y="6092693"/>
            <a:ext cx="914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Rectangle 84"/>
          <p:cNvSpPr/>
          <p:nvPr/>
        </p:nvSpPr>
        <p:spPr>
          <a:xfrm>
            <a:off x="2639428" y="5334000"/>
            <a:ext cx="304800" cy="146367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7" name="Straight Connector 86"/>
          <p:cNvCxnSpPr/>
          <p:nvPr/>
        </p:nvCxnSpPr>
        <p:spPr>
          <a:xfrm>
            <a:off x="2639428" y="4114800"/>
            <a:ext cx="304800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2639428" y="6096000"/>
            <a:ext cx="304800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3706228" y="3352800"/>
            <a:ext cx="304800" cy="13716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3706228" y="5334000"/>
            <a:ext cx="304800" cy="13716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4773028" y="3733800"/>
            <a:ext cx="1143000" cy="1219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4773028" y="5486400"/>
            <a:ext cx="1143000" cy="1219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849228" y="42672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4849228" y="60198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8" name="Straight Arrow Connector 107"/>
          <p:cNvCxnSpPr/>
          <p:nvPr/>
        </p:nvCxnSpPr>
        <p:spPr>
          <a:xfrm>
            <a:off x="4011028" y="6096000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4011028" y="4191000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Design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2944228" y="3733800"/>
            <a:ext cx="762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2944228" y="4495800"/>
            <a:ext cx="838200" cy="12954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89" idx="1"/>
          </p:cNvCxnSpPr>
          <p:nvPr/>
        </p:nvCxnSpPr>
        <p:spPr>
          <a:xfrm flipV="1">
            <a:off x="3020428" y="4038600"/>
            <a:ext cx="685800" cy="16764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020428" y="6553200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629400" y="3429000"/>
            <a:ext cx="2438400" cy="26776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Improvements: </a:t>
            </a:r>
          </a:p>
          <a:p>
            <a:r>
              <a:rPr lang="en-US" sz="2400" dirty="0" smtClean="0"/>
              <a:t>3. </a:t>
            </a:r>
            <a:r>
              <a:rPr lang="en-US" sz="2400" dirty="0"/>
              <a:t>Avoid extra memory buffer </a:t>
            </a:r>
            <a:r>
              <a:rPr lang="en-US" sz="2400" dirty="0" smtClean="0"/>
              <a:t>usage</a:t>
            </a:r>
            <a:r>
              <a:rPr lang="en-US" sz="2400" dirty="0"/>
              <a:t>;</a:t>
            </a:r>
            <a:endParaRPr lang="en-US" sz="2400" dirty="0" smtClean="0"/>
          </a:p>
          <a:p>
            <a:r>
              <a:rPr lang="en-US" sz="2400" dirty="0"/>
              <a:t>4</a:t>
            </a:r>
            <a:r>
              <a:rPr lang="en-US" sz="2400" dirty="0" smtClean="0"/>
              <a:t>. Manage intermediate data more efficiently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5581335" y="2590800"/>
            <a:ext cx="1511939" cy="1296489"/>
            <a:chOff x="8266827" y="1981200"/>
            <a:chExt cx="1511939" cy="1296489"/>
          </a:xfrm>
        </p:grpSpPr>
        <p:sp>
          <p:nvSpPr>
            <p:cNvPr id="45" name="Up Arrow 44"/>
            <p:cNvSpPr/>
            <p:nvPr/>
          </p:nvSpPr>
          <p:spPr>
            <a:xfrm rot="12190525">
              <a:off x="8266827" y="2591889"/>
              <a:ext cx="533400" cy="685800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8629092" y="1981200"/>
              <a:ext cx="1149674" cy="646331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b="1" dirty="0" smtClean="0"/>
                <a:t>Dynamic</a:t>
              </a:r>
            </a:p>
            <a:p>
              <a:pPr algn="ctr"/>
              <a:r>
                <a:rPr lang="en-US" b="1" dirty="0" smtClean="0"/>
                <a:t>Allocation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531963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667 0 " pathEditMode="relative" ptsTypes="AA">
                                      <p:cBhvr>
                                        <p:cTn id="16" dur="2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.00556 L 0.11667 -0.1833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944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0.00555 L 0.11667 0.18334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944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.00556 L 0.11667 -0.0277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-1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animBg="1"/>
      <p:bldP spid="107" grpId="0" animBg="1"/>
      <p:bldP spid="100" grpId="0" animBg="1"/>
      <p:bldP spid="100" grpId="1" animBg="1"/>
      <p:bldP spid="102" grpId="0" animBg="1"/>
      <p:bldP spid="96" grpId="0" animBg="1"/>
      <p:bldP spid="96" grpId="1" animBg="1"/>
      <p:bldP spid="96" grpId="2" animBg="1"/>
      <p:bldP spid="95" grpId="0" animBg="1"/>
      <p:bldP spid="95" grpId="1" animBg="1"/>
      <p:bldP spid="95" grpId="2" animBg="1"/>
      <p:bldP spid="94" grpId="0" animBg="1"/>
      <p:bldP spid="94" grpId="1" animBg="1"/>
      <p:bldP spid="94" grpId="2" animBg="1"/>
      <p:bldP spid="93" grpId="0" animBg="1"/>
      <p:bldP spid="93" grpId="1" animBg="1"/>
      <p:bldP spid="93" grpId="2" animBg="1"/>
      <p:bldP spid="17" grpId="0" animBg="1"/>
      <p:bldP spid="19" grpId="0" animBg="1"/>
      <p:bldP spid="101" grpId="0" animBg="1"/>
      <p:bldP spid="104" grpId="0" animBg="1"/>
      <p:bldP spid="4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Instructing Compression and Partial-Reduction</a:t>
            </a:r>
          </a:p>
        </p:txBody>
      </p:sp>
      <p:sp>
        <p:nvSpPr>
          <p:cNvPr id="6" name="Content Placeholder 11"/>
          <p:cNvSpPr txBox="1">
            <a:spLocks/>
          </p:cNvSpPr>
          <p:nvPr/>
        </p:nvSpPr>
        <p:spPr bwMode="auto">
          <a:xfrm>
            <a:off x="457200" y="1752600"/>
            <a:ext cx="8229600" cy="838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Compression: </a:t>
            </a:r>
            <a:r>
              <a:rPr lang="en-US" sz="1800" dirty="0" smtClean="0"/>
              <a:t>merge &lt;</a:t>
            </a:r>
            <a:r>
              <a:rPr lang="en-US" sz="1800" dirty="0" err="1" smtClean="0"/>
              <a:t>key,value</a:t>
            </a:r>
            <a:r>
              <a:rPr lang="en-US" sz="1800" dirty="0" smtClean="0"/>
              <a:t>&gt; pairs with the same key before shuffle</a:t>
            </a:r>
          </a:p>
          <a:p>
            <a:r>
              <a:rPr lang="en-US" sz="2000" dirty="0" err="1" smtClean="0"/>
              <a:t>Partial-reduction:</a:t>
            </a:r>
            <a:r>
              <a:rPr lang="en-US" sz="1800" dirty="0" err="1" smtClean="0"/>
              <a:t>merge</a:t>
            </a:r>
            <a:r>
              <a:rPr lang="en-US" sz="1800" dirty="0" smtClean="0"/>
              <a:t> </a:t>
            </a:r>
            <a:r>
              <a:rPr lang="en-US" sz="1800" dirty="0"/>
              <a:t>&lt;</a:t>
            </a:r>
            <a:r>
              <a:rPr lang="en-US" sz="1800" dirty="0" err="1"/>
              <a:t>key,value</a:t>
            </a:r>
            <a:r>
              <a:rPr lang="en-US" sz="1800" dirty="0"/>
              <a:t>&gt; pairs with the same key </a:t>
            </a:r>
            <a:r>
              <a:rPr lang="en-US" sz="1800" dirty="0" smtClean="0"/>
              <a:t>after shuffle</a:t>
            </a:r>
            <a:endParaRPr lang="en-US" sz="1800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1475388" y="3621735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892425" y="3020457"/>
            <a:ext cx="1124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&lt;Hello,1&gt;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9" name="Oval 8"/>
          <p:cNvSpPr/>
          <p:nvPr/>
        </p:nvSpPr>
        <p:spPr>
          <a:xfrm>
            <a:off x="1856388" y="3404434"/>
            <a:ext cx="9144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map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905000" y="4776034"/>
            <a:ext cx="9906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map</a:t>
            </a:r>
            <a:endParaRPr lang="en-US" b="1" i="1" dirty="0">
              <a:solidFill>
                <a:srgbClr val="FF0000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524000" y="5064959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971800" y="5004635"/>
            <a:ext cx="609600" cy="10076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loud 13"/>
          <p:cNvSpPr/>
          <p:nvPr/>
        </p:nvSpPr>
        <p:spPr>
          <a:xfrm>
            <a:off x="3505200" y="4343400"/>
            <a:ext cx="2057400" cy="1005417"/>
          </a:xfrm>
          <a:prstGeom prst="cloud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 smtClean="0">
                <a:solidFill>
                  <a:schemeClr val="bg2">
                    <a:lumMod val="10000"/>
                  </a:schemeClr>
                </a:solidFill>
              </a:rPr>
              <a:t>Shuffle</a:t>
            </a:r>
            <a:endParaRPr lang="en-US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5894988" y="3328234"/>
            <a:ext cx="1251698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reduce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5943600" y="4724400"/>
            <a:ext cx="1251699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reduce</a:t>
            </a:r>
            <a:endParaRPr lang="en-US" b="1" i="1" dirty="0">
              <a:solidFill>
                <a:srgbClr val="FF0000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7146686" y="3545535"/>
            <a:ext cx="381000" cy="1828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7239000" y="5037355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5257800" y="3810000"/>
            <a:ext cx="685800" cy="5334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16" idx="2"/>
          </p:cNvCxnSpPr>
          <p:nvPr/>
        </p:nvCxnSpPr>
        <p:spPr>
          <a:xfrm>
            <a:off x="5562600" y="4953000"/>
            <a:ext cx="381000" cy="698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457200" y="3099634"/>
            <a:ext cx="990600" cy="1143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Hello</a:t>
            </a:r>
          </a:p>
          <a:p>
            <a:pPr algn="ctr"/>
            <a:r>
              <a:rPr lang="en-US" dirty="0" smtClean="0"/>
              <a:t>World</a:t>
            </a:r>
          </a:p>
          <a:p>
            <a:pPr algn="ctr"/>
            <a:r>
              <a:rPr lang="en-US" dirty="0" smtClean="0"/>
              <a:t>Hi</a:t>
            </a:r>
          </a:p>
          <a:p>
            <a:pPr algn="ctr"/>
            <a:r>
              <a:rPr lang="en-US" dirty="0" smtClean="0"/>
              <a:t>World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57200" y="4471234"/>
            <a:ext cx="990600" cy="914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r>
              <a:rPr lang="en-US" altLang="zh-CN" dirty="0" smtClean="0"/>
              <a:t>ello</a:t>
            </a:r>
            <a:r>
              <a:rPr lang="zh-CN" altLang="en-US" dirty="0" smtClean="0"/>
              <a:t> </a:t>
            </a:r>
            <a:endParaRPr lang="en-US" dirty="0" smtClean="0"/>
          </a:p>
          <a:p>
            <a:pPr algn="ctr"/>
            <a:r>
              <a:rPr lang="en-US" dirty="0" smtClean="0"/>
              <a:t>World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892425" y="3249057"/>
            <a:ext cx="1154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&lt;World,1&gt;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43200" y="4495800"/>
            <a:ext cx="1124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&lt;Hello,1&gt;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743200" y="5117068"/>
            <a:ext cx="1154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&lt;World,1&gt;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543800" y="3252034"/>
            <a:ext cx="1143000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&lt;Hello, 3&gt;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7620000" y="4776034"/>
            <a:ext cx="1219200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&lt;</a:t>
            </a:r>
            <a:r>
              <a:rPr lang="en-US" dirty="0"/>
              <a:t>W</a:t>
            </a:r>
            <a:r>
              <a:rPr lang="en-US" dirty="0" smtClean="0"/>
              <a:t>orld, </a:t>
            </a:r>
            <a:r>
              <a:rPr lang="en-US" dirty="0"/>
              <a:t>3</a:t>
            </a:r>
            <a:r>
              <a:rPr lang="en-US" dirty="0" smtClean="0"/>
              <a:t>&gt;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22745" y="2667000"/>
            <a:ext cx="2250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Wordcount</a:t>
            </a:r>
            <a:r>
              <a:rPr lang="en-US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example:</a:t>
            </a:r>
            <a:endParaRPr lang="en-US" b="1" i="1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641605" y="3633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&lt;Hi,1&gt;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514600" y="3937834"/>
            <a:ext cx="1154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&lt;World,1&gt;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57200" y="5638800"/>
            <a:ext cx="990600" cy="914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r>
              <a:rPr lang="en-US" altLang="zh-CN" dirty="0" smtClean="0"/>
              <a:t>ello</a:t>
            </a:r>
            <a:r>
              <a:rPr lang="zh-CN" altLang="en-US" dirty="0" smtClean="0"/>
              <a:t> </a:t>
            </a:r>
            <a:endParaRPr lang="en-US" dirty="0" smtClean="0"/>
          </a:p>
        </p:txBody>
      </p:sp>
      <p:sp>
        <p:nvSpPr>
          <p:cNvPr id="32" name="Oval 31"/>
          <p:cNvSpPr/>
          <p:nvPr/>
        </p:nvSpPr>
        <p:spPr>
          <a:xfrm>
            <a:off x="1905000" y="5867400"/>
            <a:ext cx="9906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map</a:t>
            </a:r>
            <a:endParaRPr lang="en-US" b="1" i="1" dirty="0">
              <a:solidFill>
                <a:srgbClr val="FF0000"/>
              </a:solidFill>
            </a:endParaRP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1524000" y="6156325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971800" y="5867400"/>
            <a:ext cx="1124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&lt;Hello,1&gt;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cxnSp>
        <p:nvCxnSpPr>
          <p:cNvPr id="36" name="Straight Arrow Connector 35"/>
          <p:cNvCxnSpPr>
            <a:stCxn id="34" idx="1"/>
          </p:cNvCxnSpPr>
          <p:nvPr/>
        </p:nvCxnSpPr>
        <p:spPr>
          <a:xfrm flipV="1">
            <a:off x="2971800" y="5334000"/>
            <a:ext cx="990600" cy="71806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Oval 39"/>
          <p:cNvSpPr/>
          <p:nvPr/>
        </p:nvSpPr>
        <p:spPr>
          <a:xfrm>
            <a:off x="6019800" y="5715000"/>
            <a:ext cx="1251699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reduce</a:t>
            </a:r>
            <a:endParaRPr lang="en-US" b="1" i="1" dirty="0">
              <a:solidFill>
                <a:srgbClr val="FF0000"/>
              </a:solidFill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7287612" y="5976321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7668612" y="5715000"/>
            <a:ext cx="1219200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&lt;Hi, </a:t>
            </a:r>
            <a:r>
              <a:rPr lang="en-US" dirty="0"/>
              <a:t>1</a:t>
            </a:r>
            <a:r>
              <a:rPr lang="en-US" dirty="0" smtClean="0"/>
              <a:t>&gt;</a:t>
            </a:r>
            <a:endParaRPr lang="en-US" dirty="0"/>
          </a:p>
        </p:txBody>
      </p:sp>
      <p:cxnSp>
        <p:nvCxnSpPr>
          <p:cNvPr id="43" name="Straight Arrow Connector 42"/>
          <p:cNvCxnSpPr>
            <a:endCxn id="40" idx="2"/>
          </p:cNvCxnSpPr>
          <p:nvPr/>
        </p:nvCxnSpPr>
        <p:spPr>
          <a:xfrm>
            <a:off x="5105400" y="5257800"/>
            <a:ext cx="914400" cy="69278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2895600" y="3352800"/>
            <a:ext cx="1174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  <a:latin typeface="+mn-lt"/>
              </a:rPr>
              <a:t>&lt;World,2&gt;</a:t>
            </a:r>
            <a:endParaRPr lang="en-US" b="1" i="1" dirty="0">
              <a:solidFill>
                <a:srgbClr val="FF0000"/>
              </a:solidFill>
              <a:latin typeface="+mn-lt"/>
            </a:endParaRPr>
          </a:p>
        </p:txBody>
      </p:sp>
      <p:cxnSp>
        <p:nvCxnSpPr>
          <p:cNvPr id="55" name="Straight Arrow Connector 54"/>
          <p:cNvCxnSpPr/>
          <p:nvPr/>
        </p:nvCxnSpPr>
        <p:spPr>
          <a:xfrm>
            <a:off x="2895600" y="3657600"/>
            <a:ext cx="990600" cy="762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4724400" y="3352800"/>
            <a:ext cx="1082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  <a:latin typeface="+mn-lt"/>
              </a:rPr>
              <a:t>&lt;Hello,2&gt;</a:t>
            </a:r>
            <a:endParaRPr lang="en-US" b="1" i="1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6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zh-CN" sz="1600" dirty="0" smtClean="0"/>
              <a:t>12</a:t>
            </a:r>
            <a:endParaRPr lang="en-US" altLang="en-US" sz="1600" dirty="0"/>
          </a:p>
        </p:txBody>
      </p:sp>
      <p:sp>
        <p:nvSpPr>
          <p:cNvPr id="66" name="TextBox 65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Design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646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22222E-6 L 0.20521 -0.12685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00" y="-6111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1.11111E-6 L 0.18055 0.02153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28" y="10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8333 -0.28889 " pathEditMode="relative" ptsTypes="AA">
                                      <p:cBhvr>
                                        <p:cTn id="9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8333 0.26666 " pathEditMode="relative" ptsTypes="AA">
                                      <p:cBhvr>
                                        <p:cTn id="9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33333E-6 L 0.26892 -0.01736 " pathEditMode="relative" rAng="0" ptsTypes="AA">
                                      <p:cBhvr>
                                        <p:cTn id="9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38" y="-880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334 0.14445 " pathEditMode="relative" ptsTypes="AA">
                                      <p:cBhvr>
                                        <p:cTn id="96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8" grpId="2"/>
      <p:bldP spid="9" grpId="0" animBg="1"/>
      <p:bldP spid="10" grpId="0" animBg="1"/>
      <p:bldP spid="14" grpId="0" animBg="1"/>
      <p:bldP spid="15" grpId="0" animBg="1"/>
      <p:bldP spid="16" grpId="0" animBg="1"/>
      <p:bldP spid="21" grpId="0" animBg="1"/>
      <p:bldP spid="22" grpId="0" animBg="1"/>
      <p:bldP spid="23" grpId="0"/>
      <p:bldP spid="23" grpId="1"/>
      <p:bldP spid="24" grpId="0"/>
      <p:bldP spid="24" grpId="1"/>
      <p:bldP spid="24" grpId="2"/>
      <p:bldP spid="25" grpId="0"/>
      <p:bldP spid="25" grpId="1"/>
      <p:bldP spid="26" grpId="0" animBg="1"/>
      <p:bldP spid="27" grpId="0" animBg="1"/>
      <p:bldP spid="29" grpId="0"/>
      <p:bldP spid="29" grpId="1"/>
      <p:bldP spid="30" grpId="0"/>
      <p:bldP spid="30" grpId="1"/>
      <p:bldP spid="31" grpId="0" animBg="1"/>
      <p:bldP spid="32" grpId="0" animBg="1"/>
      <p:bldP spid="34" grpId="0"/>
      <p:bldP spid="34" grpId="1"/>
      <p:bldP spid="40" grpId="0" animBg="1"/>
      <p:bldP spid="42" grpId="0" animBg="1"/>
      <p:bldP spid="47" grpId="1"/>
      <p:bldP spid="47" grpId="2"/>
      <p:bldP spid="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Box 80"/>
          <p:cNvSpPr txBox="1"/>
          <p:nvPr/>
        </p:nvSpPr>
        <p:spPr>
          <a:xfrm>
            <a:off x="19615" y="6172200"/>
            <a:ext cx="7981385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Improvements: 4</a:t>
            </a:r>
            <a:r>
              <a:rPr lang="en-US" sz="2400" dirty="0"/>
              <a:t>. Manage intermediate data more </a:t>
            </a:r>
            <a:r>
              <a:rPr lang="en-US" sz="2400" dirty="0" smtClean="0"/>
              <a:t>efficiently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838200"/>
            <a:ext cx="8610600" cy="990600"/>
          </a:xfrm>
        </p:spPr>
        <p:txBody>
          <a:bodyPr/>
          <a:lstStyle/>
          <a:p>
            <a:r>
              <a:rPr lang="en-US" dirty="0" smtClean="0"/>
              <a:t>Instructing </a:t>
            </a:r>
            <a:r>
              <a:rPr lang="en-US" dirty="0"/>
              <a:t>C</a:t>
            </a:r>
            <a:r>
              <a:rPr lang="en-US" dirty="0" smtClean="0"/>
              <a:t>ompression and Partial-Reduction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13</a:t>
            </a:fld>
            <a:endParaRPr lang="en-US" altLang="en-US" sz="1600"/>
          </a:p>
        </p:txBody>
      </p:sp>
      <p:sp>
        <p:nvSpPr>
          <p:cNvPr id="5" name="TextBox 4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Design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08" name="Oval 207"/>
          <p:cNvSpPr/>
          <p:nvPr/>
        </p:nvSpPr>
        <p:spPr>
          <a:xfrm>
            <a:off x="2743200" y="3276600"/>
            <a:ext cx="1524000" cy="37438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aggregate</a:t>
            </a:r>
            <a:endParaRPr lang="en-US" sz="14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6" name="Oval 225"/>
          <p:cNvSpPr/>
          <p:nvPr/>
        </p:nvSpPr>
        <p:spPr>
          <a:xfrm>
            <a:off x="1219200" y="34618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227" name="Straight Arrow Connector 226"/>
          <p:cNvCxnSpPr/>
          <p:nvPr/>
        </p:nvCxnSpPr>
        <p:spPr>
          <a:xfrm>
            <a:off x="990600" y="3614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8" name="Oval 227"/>
          <p:cNvSpPr/>
          <p:nvPr/>
        </p:nvSpPr>
        <p:spPr>
          <a:xfrm>
            <a:off x="1219200" y="43000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229" name="Straight Arrow Connector 228"/>
          <p:cNvCxnSpPr/>
          <p:nvPr/>
        </p:nvCxnSpPr>
        <p:spPr>
          <a:xfrm>
            <a:off x="990600" y="4528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0" name="Oval 229"/>
          <p:cNvSpPr/>
          <p:nvPr/>
        </p:nvSpPr>
        <p:spPr>
          <a:xfrm>
            <a:off x="1219200" y="52906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231" name="Straight Arrow Connector 230"/>
          <p:cNvCxnSpPr/>
          <p:nvPr/>
        </p:nvCxnSpPr>
        <p:spPr>
          <a:xfrm>
            <a:off x="990600" y="5519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2" name="TextBox 231"/>
          <p:cNvSpPr txBox="1"/>
          <p:nvPr/>
        </p:nvSpPr>
        <p:spPr>
          <a:xfrm>
            <a:off x="533400" y="4757250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0" y="3385650"/>
            <a:ext cx="368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+mn-lt"/>
              </a:rPr>
              <a:t>P0</a:t>
            </a:r>
            <a:endParaRPr lang="en-US" sz="1400" dirty="0">
              <a:latin typeface="+mn-lt"/>
            </a:endParaRPr>
          </a:p>
        </p:txBody>
      </p:sp>
      <p:sp>
        <p:nvSpPr>
          <p:cNvPr id="238" name="TextBox 237"/>
          <p:cNvSpPr txBox="1"/>
          <p:nvPr/>
        </p:nvSpPr>
        <p:spPr>
          <a:xfrm>
            <a:off x="22466" y="4300050"/>
            <a:ext cx="368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latin typeface="+mn-lt"/>
              </a:rPr>
              <a:t>P1</a:t>
            </a:r>
            <a:endParaRPr lang="en-US" sz="1400" dirty="0">
              <a:latin typeface="+mn-lt"/>
            </a:endParaRPr>
          </a:p>
        </p:txBody>
      </p:sp>
      <p:sp>
        <p:nvSpPr>
          <p:cNvPr id="239" name="TextBox 238"/>
          <p:cNvSpPr txBox="1"/>
          <p:nvPr/>
        </p:nvSpPr>
        <p:spPr>
          <a:xfrm>
            <a:off x="22466" y="5290650"/>
            <a:ext cx="3717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>
                <a:latin typeface="+mn-lt"/>
              </a:rPr>
              <a:t>Pn</a:t>
            </a:r>
            <a:endParaRPr lang="en-US" sz="1400" dirty="0">
              <a:latin typeface="+mn-lt"/>
            </a:endParaRPr>
          </a:p>
        </p:txBody>
      </p:sp>
      <p:sp>
        <p:nvSpPr>
          <p:cNvPr id="240" name="TextBox 239"/>
          <p:cNvSpPr txBox="1"/>
          <p:nvPr/>
        </p:nvSpPr>
        <p:spPr>
          <a:xfrm>
            <a:off x="4419600" y="4833450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cxnSp>
        <p:nvCxnSpPr>
          <p:cNvPr id="241" name="Straight Arrow Connector 240"/>
          <p:cNvCxnSpPr/>
          <p:nvPr/>
        </p:nvCxnSpPr>
        <p:spPr>
          <a:xfrm>
            <a:off x="2743200" y="3614250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/>
          <p:cNvCxnSpPr/>
          <p:nvPr/>
        </p:nvCxnSpPr>
        <p:spPr>
          <a:xfrm flipV="1">
            <a:off x="2743200" y="3635925"/>
            <a:ext cx="1600200" cy="8927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Arrow Connector 242"/>
          <p:cNvCxnSpPr/>
          <p:nvPr/>
        </p:nvCxnSpPr>
        <p:spPr>
          <a:xfrm>
            <a:off x="2743200" y="5519250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4" name="Oval 243"/>
          <p:cNvSpPr/>
          <p:nvPr/>
        </p:nvSpPr>
        <p:spPr>
          <a:xfrm>
            <a:off x="5029200" y="33856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245" name="Straight Arrow Connector 244"/>
          <p:cNvCxnSpPr/>
          <p:nvPr/>
        </p:nvCxnSpPr>
        <p:spPr>
          <a:xfrm>
            <a:off x="4800600" y="3614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6" name="Oval 245"/>
          <p:cNvSpPr/>
          <p:nvPr/>
        </p:nvSpPr>
        <p:spPr>
          <a:xfrm>
            <a:off x="5029200" y="43000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247" name="Straight Arrow Connector 246"/>
          <p:cNvCxnSpPr/>
          <p:nvPr/>
        </p:nvCxnSpPr>
        <p:spPr>
          <a:xfrm>
            <a:off x="4800600" y="4528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8" name="Oval 247"/>
          <p:cNvSpPr/>
          <p:nvPr/>
        </p:nvSpPr>
        <p:spPr>
          <a:xfrm>
            <a:off x="5029200" y="52906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249" name="Straight Arrow Connector 248"/>
          <p:cNvCxnSpPr/>
          <p:nvPr/>
        </p:nvCxnSpPr>
        <p:spPr>
          <a:xfrm>
            <a:off x="4800600" y="5519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0" name="Straight Arrow Connector 249"/>
          <p:cNvCxnSpPr/>
          <p:nvPr/>
        </p:nvCxnSpPr>
        <p:spPr>
          <a:xfrm>
            <a:off x="6096000" y="3614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Arrow Connector 250"/>
          <p:cNvCxnSpPr/>
          <p:nvPr/>
        </p:nvCxnSpPr>
        <p:spPr>
          <a:xfrm>
            <a:off x="6096000" y="4528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Arrow Connector 251"/>
          <p:cNvCxnSpPr/>
          <p:nvPr/>
        </p:nvCxnSpPr>
        <p:spPr>
          <a:xfrm>
            <a:off x="6096000" y="5519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3" name="TextBox 252"/>
          <p:cNvSpPr txBox="1"/>
          <p:nvPr/>
        </p:nvSpPr>
        <p:spPr>
          <a:xfrm>
            <a:off x="6400800" y="4790100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cxnSp>
        <p:nvCxnSpPr>
          <p:cNvPr id="254" name="Straight Arrow Connector 253"/>
          <p:cNvCxnSpPr/>
          <p:nvPr/>
        </p:nvCxnSpPr>
        <p:spPr>
          <a:xfrm>
            <a:off x="6858000" y="35709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Arrow Connector 254"/>
          <p:cNvCxnSpPr/>
          <p:nvPr/>
        </p:nvCxnSpPr>
        <p:spPr>
          <a:xfrm>
            <a:off x="6858000" y="44853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Arrow Connector 255"/>
          <p:cNvCxnSpPr/>
          <p:nvPr/>
        </p:nvCxnSpPr>
        <p:spPr>
          <a:xfrm>
            <a:off x="6858000" y="54759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7" name="Oval 256"/>
          <p:cNvSpPr/>
          <p:nvPr/>
        </p:nvSpPr>
        <p:spPr>
          <a:xfrm>
            <a:off x="7086600" y="33856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258" name="Oval 257"/>
          <p:cNvSpPr/>
          <p:nvPr/>
        </p:nvSpPr>
        <p:spPr>
          <a:xfrm>
            <a:off x="7086600" y="43000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259" name="Oval 258"/>
          <p:cNvSpPr/>
          <p:nvPr/>
        </p:nvSpPr>
        <p:spPr>
          <a:xfrm>
            <a:off x="7086600" y="52906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260" name="Straight Arrow Connector 259"/>
          <p:cNvCxnSpPr/>
          <p:nvPr/>
        </p:nvCxnSpPr>
        <p:spPr>
          <a:xfrm>
            <a:off x="8153400" y="3614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Arrow Connector 260"/>
          <p:cNvCxnSpPr/>
          <p:nvPr/>
        </p:nvCxnSpPr>
        <p:spPr>
          <a:xfrm>
            <a:off x="8153400" y="4528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Arrow Connector 261"/>
          <p:cNvCxnSpPr/>
          <p:nvPr/>
        </p:nvCxnSpPr>
        <p:spPr>
          <a:xfrm>
            <a:off x="8153400" y="5519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3" name="TextBox 262"/>
          <p:cNvSpPr txBox="1"/>
          <p:nvPr/>
        </p:nvSpPr>
        <p:spPr>
          <a:xfrm>
            <a:off x="8458200" y="4790100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cxnSp>
        <p:nvCxnSpPr>
          <p:cNvPr id="264" name="Straight Arrow Connector 263"/>
          <p:cNvCxnSpPr/>
          <p:nvPr/>
        </p:nvCxnSpPr>
        <p:spPr>
          <a:xfrm>
            <a:off x="2743200" y="3592575"/>
            <a:ext cx="1600200" cy="9577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Arrow Connector 264"/>
          <p:cNvCxnSpPr/>
          <p:nvPr/>
        </p:nvCxnSpPr>
        <p:spPr>
          <a:xfrm>
            <a:off x="2743200" y="3592575"/>
            <a:ext cx="1600200" cy="1948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Arrow Connector 265"/>
          <p:cNvCxnSpPr/>
          <p:nvPr/>
        </p:nvCxnSpPr>
        <p:spPr>
          <a:xfrm>
            <a:off x="2743200" y="4506975"/>
            <a:ext cx="1600200" cy="43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Arrow Connector 266"/>
          <p:cNvCxnSpPr/>
          <p:nvPr/>
        </p:nvCxnSpPr>
        <p:spPr>
          <a:xfrm>
            <a:off x="2743200" y="4506975"/>
            <a:ext cx="1600200" cy="10339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Arrow Connector 267"/>
          <p:cNvCxnSpPr/>
          <p:nvPr/>
        </p:nvCxnSpPr>
        <p:spPr>
          <a:xfrm flipV="1">
            <a:off x="2743200" y="4550325"/>
            <a:ext cx="1600200" cy="9472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Arrow Connector 268"/>
          <p:cNvCxnSpPr/>
          <p:nvPr/>
        </p:nvCxnSpPr>
        <p:spPr>
          <a:xfrm flipV="1">
            <a:off x="2743200" y="3635925"/>
            <a:ext cx="1600200" cy="18616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0" name="Rectangle 269"/>
          <p:cNvSpPr/>
          <p:nvPr/>
        </p:nvSpPr>
        <p:spPr>
          <a:xfrm>
            <a:off x="457200" y="32766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71" name="Rectangle 270"/>
          <p:cNvSpPr/>
          <p:nvPr/>
        </p:nvSpPr>
        <p:spPr>
          <a:xfrm>
            <a:off x="4267200" y="32766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72" name="Rectangle 271"/>
          <p:cNvSpPr/>
          <p:nvPr/>
        </p:nvSpPr>
        <p:spPr>
          <a:xfrm>
            <a:off x="6248400" y="32766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73" name="Rectangle 272"/>
          <p:cNvSpPr/>
          <p:nvPr/>
        </p:nvSpPr>
        <p:spPr>
          <a:xfrm>
            <a:off x="8305800" y="32766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74" name="TextBox 273"/>
          <p:cNvSpPr txBox="1"/>
          <p:nvPr/>
        </p:nvSpPr>
        <p:spPr>
          <a:xfrm>
            <a:off x="474112" y="2999601"/>
            <a:ext cx="733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input</a:t>
            </a:r>
            <a:endParaRPr lang="en-US" sz="2000" dirty="0">
              <a:latin typeface="+mn-lt"/>
            </a:endParaRPr>
          </a:p>
        </p:txBody>
      </p:sp>
      <p:sp>
        <p:nvSpPr>
          <p:cNvPr id="275" name="TextBox 274"/>
          <p:cNvSpPr txBox="1"/>
          <p:nvPr/>
        </p:nvSpPr>
        <p:spPr>
          <a:xfrm>
            <a:off x="3810000" y="2743200"/>
            <a:ext cx="1453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&lt;</a:t>
            </a:r>
            <a:r>
              <a:rPr lang="en-US" sz="2000" err="1" smtClean="0">
                <a:latin typeface="+mn-lt"/>
              </a:rPr>
              <a:t>key</a:t>
            </a:r>
            <a:r>
              <a:rPr lang="en-US" sz="2000" smtClean="0">
                <a:latin typeface="+mn-lt"/>
              </a:rPr>
              <a:t>, value</a:t>
            </a:r>
            <a:r>
              <a:rPr lang="en-US" sz="2000" dirty="0" smtClean="0">
                <a:latin typeface="+mn-lt"/>
              </a:rPr>
              <a:t>&gt;</a:t>
            </a:r>
            <a:endParaRPr lang="en-US" sz="2000" dirty="0">
              <a:latin typeface="+mn-lt"/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5638800" y="2743200"/>
            <a:ext cx="20129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&lt;key, list&lt;value&gt;&gt;</a:t>
            </a:r>
            <a:endParaRPr lang="en-US" sz="2000" dirty="0">
              <a:latin typeface="+mn-lt"/>
            </a:endParaRPr>
          </a:p>
        </p:txBody>
      </p:sp>
      <p:sp>
        <p:nvSpPr>
          <p:cNvPr id="277" name="TextBox 276"/>
          <p:cNvSpPr txBox="1"/>
          <p:nvPr/>
        </p:nvSpPr>
        <p:spPr>
          <a:xfrm>
            <a:off x="8153400" y="2800290"/>
            <a:ext cx="8959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output</a:t>
            </a:r>
            <a:endParaRPr lang="en-US" sz="2000" dirty="0">
              <a:latin typeface="+mn-lt"/>
            </a:endParaRPr>
          </a:p>
        </p:txBody>
      </p:sp>
      <p:sp>
        <p:nvSpPr>
          <p:cNvPr id="278" name="Rectangle 277"/>
          <p:cNvSpPr/>
          <p:nvPr/>
        </p:nvSpPr>
        <p:spPr>
          <a:xfrm>
            <a:off x="533400" y="3429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79" name="Rectangle 278"/>
          <p:cNvSpPr/>
          <p:nvPr/>
        </p:nvSpPr>
        <p:spPr>
          <a:xfrm>
            <a:off x="533400" y="4343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0" name="Rectangle 279"/>
          <p:cNvSpPr/>
          <p:nvPr/>
        </p:nvSpPr>
        <p:spPr>
          <a:xfrm>
            <a:off x="533400" y="5334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1" name="Rectangle 280"/>
          <p:cNvSpPr/>
          <p:nvPr/>
        </p:nvSpPr>
        <p:spPr>
          <a:xfrm>
            <a:off x="4343400" y="3429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2" name="Rectangle 281"/>
          <p:cNvSpPr/>
          <p:nvPr/>
        </p:nvSpPr>
        <p:spPr>
          <a:xfrm>
            <a:off x="4343400" y="4343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3" name="Rectangle 282"/>
          <p:cNvSpPr/>
          <p:nvPr/>
        </p:nvSpPr>
        <p:spPr>
          <a:xfrm>
            <a:off x="4343400" y="5334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4" name="Rectangle 283"/>
          <p:cNvSpPr/>
          <p:nvPr/>
        </p:nvSpPr>
        <p:spPr>
          <a:xfrm>
            <a:off x="6324600" y="3429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5" name="Rectangle 284"/>
          <p:cNvSpPr/>
          <p:nvPr/>
        </p:nvSpPr>
        <p:spPr>
          <a:xfrm>
            <a:off x="6324600" y="4343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6" name="Rectangle 285"/>
          <p:cNvSpPr/>
          <p:nvPr/>
        </p:nvSpPr>
        <p:spPr>
          <a:xfrm>
            <a:off x="6324600" y="5334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7" name="Rectangle 286"/>
          <p:cNvSpPr/>
          <p:nvPr/>
        </p:nvSpPr>
        <p:spPr>
          <a:xfrm>
            <a:off x="8382000" y="3429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8" name="Rectangle 287"/>
          <p:cNvSpPr/>
          <p:nvPr/>
        </p:nvSpPr>
        <p:spPr>
          <a:xfrm>
            <a:off x="8382000" y="4343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9" name="Rectangle 288"/>
          <p:cNvSpPr/>
          <p:nvPr/>
        </p:nvSpPr>
        <p:spPr>
          <a:xfrm>
            <a:off x="8382000" y="5334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290" name="Straight Arrow Connector 289"/>
          <p:cNvCxnSpPr/>
          <p:nvPr/>
        </p:nvCxnSpPr>
        <p:spPr>
          <a:xfrm>
            <a:off x="1981200" y="3657600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1" name="Straight Arrow Connector 290"/>
          <p:cNvCxnSpPr/>
          <p:nvPr/>
        </p:nvCxnSpPr>
        <p:spPr>
          <a:xfrm>
            <a:off x="1981200" y="4572000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2" name="Straight Arrow Connector 291"/>
          <p:cNvCxnSpPr/>
          <p:nvPr/>
        </p:nvCxnSpPr>
        <p:spPr>
          <a:xfrm>
            <a:off x="1981200" y="5562600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3" name="TextBox 292"/>
          <p:cNvSpPr txBox="1"/>
          <p:nvPr/>
        </p:nvSpPr>
        <p:spPr>
          <a:xfrm>
            <a:off x="2027268" y="2305108"/>
            <a:ext cx="1226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interleave</a:t>
            </a:r>
            <a:endParaRPr lang="en-US" sz="2000" dirty="0">
              <a:latin typeface="+mn-lt"/>
            </a:endParaRPr>
          </a:p>
        </p:txBody>
      </p:sp>
      <p:sp>
        <p:nvSpPr>
          <p:cNvPr id="294" name="Block Arc 293"/>
          <p:cNvSpPr/>
          <p:nvPr/>
        </p:nvSpPr>
        <p:spPr>
          <a:xfrm>
            <a:off x="1207806" y="2705218"/>
            <a:ext cx="2799544" cy="778856"/>
          </a:xfrm>
          <a:prstGeom prst="blockArc">
            <a:avLst>
              <a:gd name="adj1" fmla="val 10898706"/>
              <a:gd name="adj2" fmla="val 21428402"/>
              <a:gd name="adj3" fmla="val 10975"/>
            </a:avLst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9" name="Oval 298"/>
          <p:cNvSpPr/>
          <p:nvPr/>
        </p:nvSpPr>
        <p:spPr>
          <a:xfrm>
            <a:off x="6477000" y="3429000"/>
            <a:ext cx="17526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>
                <a:solidFill>
                  <a:srgbClr val="FF0000"/>
                </a:solidFill>
              </a:rPr>
              <a:t>p</a:t>
            </a:r>
            <a:r>
              <a:rPr lang="en-US" sz="1400" b="1" i="1" smtClean="0">
                <a:solidFill>
                  <a:srgbClr val="FF0000"/>
                </a:solidFill>
              </a:rPr>
              <a:t>artial-reduce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300" name="Oval 299"/>
          <p:cNvSpPr/>
          <p:nvPr/>
        </p:nvSpPr>
        <p:spPr>
          <a:xfrm>
            <a:off x="6477000" y="4343400"/>
            <a:ext cx="17526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>
                <a:solidFill>
                  <a:srgbClr val="FF0000"/>
                </a:solidFill>
              </a:rPr>
              <a:t>p</a:t>
            </a:r>
            <a:r>
              <a:rPr lang="en-US" sz="1400" b="1" i="1" smtClean="0">
                <a:solidFill>
                  <a:srgbClr val="FF0000"/>
                </a:solidFill>
              </a:rPr>
              <a:t>artial-reduce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301" name="Oval 300"/>
          <p:cNvSpPr/>
          <p:nvPr/>
        </p:nvSpPr>
        <p:spPr>
          <a:xfrm>
            <a:off x="6477000" y="5334000"/>
            <a:ext cx="17526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>
                <a:solidFill>
                  <a:srgbClr val="FF0000"/>
                </a:solidFill>
              </a:rPr>
              <a:t>p</a:t>
            </a:r>
            <a:r>
              <a:rPr lang="en-US" sz="1400" b="1" i="1" smtClean="0">
                <a:solidFill>
                  <a:srgbClr val="FF0000"/>
                </a:solidFill>
              </a:rPr>
              <a:t>artial-reduce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302" name="Straight Arrow Connector 301"/>
          <p:cNvCxnSpPr>
            <a:stCxn id="281" idx="3"/>
            <a:endCxn id="299" idx="2"/>
          </p:cNvCxnSpPr>
          <p:nvPr/>
        </p:nvCxnSpPr>
        <p:spPr>
          <a:xfrm flipV="1">
            <a:off x="4800600" y="3616193"/>
            <a:ext cx="1676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302"/>
          <p:cNvCxnSpPr>
            <a:stCxn id="282" idx="3"/>
            <a:endCxn id="300" idx="2"/>
          </p:cNvCxnSpPr>
          <p:nvPr/>
        </p:nvCxnSpPr>
        <p:spPr>
          <a:xfrm flipV="1">
            <a:off x="4800600" y="4530593"/>
            <a:ext cx="1676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4" name="Straight Arrow Connector 303"/>
          <p:cNvCxnSpPr>
            <a:stCxn id="283" idx="3"/>
            <a:endCxn id="301" idx="2"/>
          </p:cNvCxnSpPr>
          <p:nvPr/>
        </p:nvCxnSpPr>
        <p:spPr>
          <a:xfrm flipV="1">
            <a:off x="4800600" y="5521193"/>
            <a:ext cx="1676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/>
          <p:cNvCxnSpPr/>
          <p:nvPr/>
        </p:nvCxnSpPr>
        <p:spPr>
          <a:xfrm>
            <a:off x="6248400" y="35814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6" name="Straight Arrow Connector 305"/>
          <p:cNvCxnSpPr/>
          <p:nvPr/>
        </p:nvCxnSpPr>
        <p:spPr>
          <a:xfrm>
            <a:off x="6248400" y="44958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7" name="Straight Arrow Connector 306"/>
          <p:cNvCxnSpPr/>
          <p:nvPr/>
        </p:nvCxnSpPr>
        <p:spPr>
          <a:xfrm>
            <a:off x="6248400" y="54864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8" name="Oval 307"/>
          <p:cNvSpPr/>
          <p:nvPr/>
        </p:nvSpPr>
        <p:spPr>
          <a:xfrm>
            <a:off x="2438400" y="3461850"/>
            <a:ext cx="12954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compress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309" name="Oval 308"/>
          <p:cNvSpPr/>
          <p:nvPr/>
        </p:nvSpPr>
        <p:spPr>
          <a:xfrm>
            <a:off x="2362200" y="4376250"/>
            <a:ext cx="13716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compress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310" name="Oval 309"/>
          <p:cNvSpPr/>
          <p:nvPr/>
        </p:nvSpPr>
        <p:spPr>
          <a:xfrm>
            <a:off x="2438400" y="5366850"/>
            <a:ext cx="12954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compress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311" name="Straight Arrow Connector 310"/>
          <p:cNvCxnSpPr/>
          <p:nvPr/>
        </p:nvCxnSpPr>
        <p:spPr>
          <a:xfrm>
            <a:off x="3733800" y="36904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Arrow Connector 311"/>
          <p:cNvCxnSpPr/>
          <p:nvPr/>
        </p:nvCxnSpPr>
        <p:spPr>
          <a:xfrm>
            <a:off x="3733800" y="46048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3" name="Straight Arrow Connector 312"/>
          <p:cNvCxnSpPr/>
          <p:nvPr/>
        </p:nvCxnSpPr>
        <p:spPr>
          <a:xfrm>
            <a:off x="3733800" y="55954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4" name="TextBox 313"/>
          <p:cNvSpPr txBox="1"/>
          <p:nvPr/>
        </p:nvSpPr>
        <p:spPr>
          <a:xfrm>
            <a:off x="4038600" y="4866300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…</a:t>
            </a:r>
            <a:endParaRPr lang="en-US" sz="1400" b="1" dirty="0">
              <a:latin typeface="+mn-lt"/>
            </a:endParaRPr>
          </a:p>
        </p:txBody>
      </p:sp>
      <p:sp>
        <p:nvSpPr>
          <p:cNvPr id="315" name="Rectangle 314"/>
          <p:cNvSpPr/>
          <p:nvPr/>
        </p:nvSpPr>
        <p:spPr>
          <a:xfrm>
            <a:off x="3886200" y="33528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16" name="TextBox 315"/>
          <p:cNvSpPr txBox="1"/>
          <p:nvPr/>
        </p:nvSpPr>
        <p:spPr>
          <a:xfrm>
            <a:off x="3276600" y="2819400"/>
            <a:ext cx="1453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&lt;key, value&gt;</a:t>
            </a:r>
            <a:endParaRPr lang="en-US" sz="2000" dirty="0">
              <a:latin typeface="+mn-lt"/>
            </a:endParaRPr>
          </a:p>
        </p:txBody>
      </p:sp>
      <p:sp>
        <p:nvSpPr>
          <p:cNvPr id="317" name="Rectangle 316"/>
          <p:cNvSpPr/>
          <p:nvPr/>
        </p:nvSpPr>
        <p:spPr>
          <a:xfrm>
            <a:off x="3962400" y="35052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18" name="Rectangle 317"/>
          <p:cNvSpPr/>
          <p:nvPr/>
        </p:nvSpPr>
        <p:spPr>
          <a:xfrm>
            <a:off x="3962400" y="44196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19" name="Rectangle 318"/>
          <p:cNvSpPr/>
          <p:nvPr/>
        </p:nvSpPr>
        <p:spPr>
          <a:xfrm>
            <a:off x="3962400" y="54102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28" name="Content Placeholder 2"/>
          <p:cNvSpPr txBox="1">
            <a:spLocks/>
          </p:cNvSpPr>
          <p:nvPr/>
        </p:nvSpPr>
        <p:spPr bwMode="auto">
          <a:xfrm>
            <a:off x="457200" y="1676400"/>
            <a:ext cx="8229600" cy="762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Compression and partial-reduction algorithms</a:t>
            </a:r>
          </a:p>
          <a:p>
            <a:pPr lvl="1"/>
            <a:r>
              <a:rPr lang="en-US" dirty="0" smtClean="0"/>
              <a:t>Takes two &lt;</a:t>
            </a:r>
            <a:r>
              <a:rPr lang="en-US" dirty="0" err="1" smtClean="0"/>
              <a:t>key,value</a:t>
            </a:r>
            <a:r>
              <a:rPr lang="en-US" dirty="0" smtClean="0"/>
              <a:t>&gt; pairs as input and make one &lt;</a:t>
            </a:r>
            <a:r>
              <a:rPr lang="en-US" dirty="0" err="1" smtClean="0"/>
              <a:t>key,value</a:t>
            </a:r>
            <a:r>
              <a:rPr lang="en-US" dirty="0" smtClean="0"/>
              <a:t>&gt; pair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004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8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7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0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3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6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9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2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5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8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1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4" dur="5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7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0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3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6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85" dur="2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87" dur="2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8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89" dur="20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91" dur="2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93" dur="2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95" dur="2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6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97" dur="20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99" dur="2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101" dur="2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103" dur="2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105" dur="2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107" dur="2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109" dur="20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111" dur="20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6666 0 " pathEditMode="relative" ptsTypes="AA">
                                      <p:cBhvr>
                                        <p:cTn id="113" dur="2000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5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8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1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99 0.00416 L 0.14566 0.00416 " pathEditMode="relative" ptsTypes="AA">
                                      <p:cBhvr>
                                        <p:cTn id="130" dur="2000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2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5"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208" grpId="0"/>
      <p:bldP spid="240" grpId="0"/>
      <p:bldP spid="244" grpId="0" animBg="1"/>
      <p:bldP spid="246" grpId="0" animBg="1"/>
      <p:bldP spid="248" grpId="0" animBg="1"/>
      <p:bldP spid="253" grpId="0"/>
      <p:bldP spid="257" grpId="0" animBg="1"/>
      <p:bldP spid="258" grpId="0" animBg="1"/>
      <p:bldP spid="259" grpId="0" animBg="1"/>
      <p:bldP spid="271" grpId="0" animBg="1"/>
      <p:bldP spid="272" grpId="0" animBg="1"/>
      <p:bldP spid="275" grpId="0"/>
      <p:bldP spid="276" grpId="0"/>
      <p:bldP spid="281" grpId="0" animBg="1"/>
      <p:bldP spid="282" grpId="0" animBg="1"/>
      <p:bldP spid="283" grpId="0" animBg="1"/>
      <p:bldP spid="284" grpId="0" animBg="1"/>
      <p:bldP spid="285" grpId="0" animBg="1"/>
      <p:bldP spid="286" grpId="0" animBg="1"/>
      <p:bldP spid="293" grpId="0"/>
      <p:bldP spid="294" grpId="0" animBg="1"/>
      <p:bldP spid="299" grpId="1" animBg="1"/>
      <p:bldP spid="300" grpId="1" animBg="1"/>
      <p:bldP spid="301" grpId="1" animBg="1"/>
      <p:bldP spid="308" grpId="0" animBg="1"/>
      <p:bldP spid="309" grpId="0" animBg="1"/>
      <p:bldP spid="310" grpId="0" animBg="1"/>
      <p:bldP spid="314" grpId="0"/>
      <p:bldP spid="315" grpId="0" animBg="1"/>
      <p:bldP spid="316" grpId="0"/>
      <p:bldP spid="317" grpId="0" animBg="1"/>
      <p:bldP spid="318" grpId="0" animBg="1"/>
      <p:bldP spid="31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KV-Hint 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762000"/>
          </a:xfrm>
        </p:spPr>
        <p:txBody>
          <a:bodyPr/>
          <a:lstStyle/>
          <a:p>
            <a:r>
              <a:rPr lang="en-US" dirty="0" smtClean="0"/>
              <a:t>Use key and value type information to reduce storage size of &lt;</a:t>
            </a:r>
            <a:r>
              <a:rPr lang="en-US" dirty="0" err="1" smtClean="0"/>
              <a:t>key,value</a:t>
            </a:r>
            <a:r>
              <a:rPr lang="en-US" dirty="0" smtClean="0"/>
              <a:t>&gt;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Design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581400" y="3429000"/>
            <a:ext cx="1143000" cy="381000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90800" y="3429000"/>
            <a:ext cx="990600" cy="381000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724400" y="3429000"/>
            <a:ext cx="1143000" cy="381000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720906" y="5029200"/>
            <a:ext cx="1143000" cy="381000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863906" y="5029200"/>
            <a:ext cx="1143000" cy="381000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962400" y="3429000"/>
            <a:ext cx="5036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key</a:t>
            </a:r>
            <a:endParaRPr 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5029200" y="3429000"/>
            <a:ext cx="641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value</a:t>
            </a:r>
            <a:endParaRPr lang="en-US" sz="14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4092506" y="5029200"/>
            <a:ext cx="6415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value</a:t>
            </a:r>
            <a:endParaRPr lang="en-US" sz="14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3025706" y="5029200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key</a:t>
            </a:r>
            <a:endParaRPr lang="en-US" sz="1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2590800" y="3429000"/>
            <a:ext cx="1029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/>
              <a:t>value size</a:t>
            </a:r>
            <a:endParaRPr lang="en-US" sz="1400" b="1" dirty="0"/>
          </a:p>
        </p:txBody>
      </p:sp>
      <p:sp>
        <p:nvSpPr>
          <p:cNvPr id="19" name="Rectangle 18"/>
          <p:cNvSpPr/>
          <p:nvPr/>
        </p:nvSpPr>
        <p:spPr>
          <a:xfrm>
            <a:off x="1524000" y="3429000"/>
            <a:ext cx="1066800" cy="381000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600200" y="3429000"/>
            <a:ext cx="990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key size</a:t>
            </a:r>
            <a:endParaRPr lang="en-US" sz="14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2133600" y="2971800"/>
            <a:ext cx="378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&lt;</a:t>
            </a:r>
            <a:r>
              <a:rPr lang="en-US" dirty="0" err="1" smtClean="0"/>
              <a:t>key,value</a:t>
            </a:r>
            <a:r>
              <a:rPr lang="en-US" dirty="0" smtClean="0"/>
              <a:t>&gt; storage without </a:t>
            </a:r>
            <a:r>
              <a:rPr lang="en-US" dirty="0" err="1" smtClean="0"/>
              <a:t>kv</a:t>
            </a:r>
            <a:r>
              <a:rPr lang="en-US" dirty="0" smtClean="0"/>
              <a:t>-hint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024882" y="4648200"/>
            <a:ext cx="3591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&lt;</a:t>
            </a:r>
            <a:r>
              <a:rPr lang="en-US" dirty="0" err="1" smtClean="0"/>
              <a:t>key,value</a:t>
            </a:r>
            <a:r>
              <a:rPr lang="en-US" dirty="0" smtClean="0"/>
              <a:t>&gt; storage with </a:t>
            </a:r>
            <a:r>
              <a:rPr lang="en-US" dirty="0" err="1" smtClean="0"/>
              <a:t>kv</a:t>
            </a:r>
            <a:r>
              <a:rPr lang="en-US" dirty="0" smtClean="0"/>
              <a:t>-hint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9615" y="5786735"/>
            <a:ext cx="8057585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Improvement: 4. </a:t>
            </a:r>
            <a:r>
              <a:rPr lang="en-US" sz="2400" dirty="0"/>
              <a:t>Manage intermediate data more </a:t>
            </a:r>
            <a:r>
              <a:rPr lang="en-US" sz="2400" dirty="0" smtClean="0"/>
              <a:t>efficiently </a:t>
            </a:r>
            <a:endParaRPr lang="en-US" sz="2400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en-US" sz="1600" dirty="0" smtClean="0"/>
              <a:t>1</a:t>
            </a:r>
            <a:r>
              <a:rPr lang="en-US" altLang="zh-CN" sz="1600" dirty="0" smtClean="0"/>
              <a:t>4</a:t>
            </a:r>
            <a:endParaRPr lang="en-US" altLang="en-US" sz="1600" dirty="0"/>
          </a:p>
        </p:txBody>
      </p:sp>
      <p:sp>
        <p:nvSpPr>
          <p:cNvPr id="4" name="Down Arrow 3"/>
          <p:cNvSpPr/>
          <p:nvPr/>
        </p:nvSpPr>
        <p:spPr>
          <a:xfrm>
            <a:off x="3657600" y="3886200"/>
            <a:ext cx="457200" cy="685800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67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990600"/>
          </a:xfrm>
        </p:spPr>
        <p:txBody>
          <a:bodyPr/>
          <a:lstStyle/>
          <a:p>
            <a:r>
              <a:rPr lang="en-US" dirty="0" smtClean="0"/>
              <a:t>Experimental Setting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686800" cy="4953000"/>
          </a:xfrm>
        </p:spPr>
        <p:txBody>
          <a:bodyPr/>
          <a:lstStyle/>
          <a:p>
            <a:r>
              <a:rPr lang="en-US" dirty="0" smtClean="0"/>
              <a:t>Platforms and settings</a:t>
            </a:r>
          </a:p>
          <a:p>
            <a:pPr lvl="1"/>
            <a:r>
              <a:rPr lang="en-US" dirty="0" smtClean="0"/>
              <a:t>Comet (SDSC): 128GB memory/node; 24 cores/node; InfiniBand; </a:t>
            </a:r>
            <a:r>
              <a:rPr lang="en-US" dirty="0" err="1" smtClean="0"/>
              <a:t>Lustre</a:t>
            </a:r>
            <a:endParaRPr lang="en-US" dirty="0" smtClean="0"/>
          </a:p>
          <a:p>
            <a:pPr lvl="1"/>
            <a:r>
              <a:rPr lang="en-US" dirty="0" smtClean="0"/>
              <a:t>Mira (ANL): 16GB memory/node</a:t>
            </a:r>
            <a:r>
              <a:rPr lang="en-US" dirty="0"/>
              <a:t>;</a:t>
            </a:r>
            <a:r>
              <a:rPr lang="en-US" dirty="0" smtClean="0"/>
              <a:t> 16 cores/node; 5D-torus; GPFS</a:t>
            </a:r>
          </a:p>
          <a:p>
            <a:pPr lvl="1"/>
            <a:r>
              <a:rPr lang="en-US" dirty="0" smtClean="0"/>
              <a:t>MPI: </a:t>
            </a:r>
            <a:r>
              <a:rPr lang="en-US" dirty="0"/>
              <a:t>MPICH </a:t>
            </a:r>
            <a:r>
              <a:rPr lang="en-US" dirty="0" smtClean="0"/>
              <a:t>3.2</a:t>
            </a:r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sz="2400" dirty="0" smtClean="0">
                <a:ea typeface="ＭＳ Ｐゴシック" charset="0"/>
                <a:cs typeface="Geneva" pitchFamily="-65" charset="-128"/>
              </a:rPr>
              <a:t>Benchmarks and Datasets</a:t>
            </a:r>
          </a:p>
          <a:p>
            <a:pPr lvl="1">
              <a:buSzPct val="120000"/>
            </a:pPr>
            <a:r>
              <a:rPr lang="en-US" b="1" dirty="0" err="1" smtClean="0">
                <a:solidFill>
                  <a:srgbClr val="008000"/>
                </a:solidFill>
              </a:rPr>
              <a:t>Wordcount</a:t>
            </a:r>
            <a:r>
              <a:rPr lang="en-US" dirty="0" smtClean="0">
                <a:solidFill>
                  <a:srgbClr val="008000"/>
                </a:solidFill>
              </a:rPr>
              <a:t> </a:t>
            </a:r>
            <a:r>
              <a:rPr lang="en-US" b="1" dirty="0" smtClean="0">
                <a:solidFill>
                  <a:srgbClr val="008000"/>
                </a:solidFill>
              </a:rPr>
              <a:t>(WC): Wikipedia data </a:t>
            </a:r>
            <a:r>
              <a:rPr lang="en-US" dirty="0" smtClean="0"/>
              <a:t>and </a:t>
            </a:r>
            <a:r>
              <a:rPr lang="en-US" dirty="0"/>
              <a:t>s</a:t>
            </a:r>
            <a:r>
              <a:rPr lang="en-US" dirty="0" smtClean="0"/>
              <a:t>ynthetic </a:t>
            </a:r>
            <a:r>
              <a:rPr lang="en-US" dirty="0" smtClean="0"/>
              <a:t>data</a:t>
            </a:r>
            <a:endParaRPr lang="en-US" dirty="0"/>
          </a:p>
          <a:p>
            <a:pPr lvl="1">
              <a:buSzPct val="120000"/>
            </a:pPr>
            <a:r>
              <a:rPr lang="en-US" b="1" dirty="0" smtClean="0">
                <a:solidFill>
                  <a:srgbClr val="008000"/>
                </a:solidFill>
              </a:rPr>
              <a:t>BFS: data generated by </a:t>
            </a:r>
            <a:r>
              <a:rPr lang="en-US" b="1" dirty="0">
                <a:solidFill>
                  <a:srgbClr val="008000"/>
                </a:solidFill>
              </a:rPr>
              <a:t>G</a:t>
            </a:r>
            <a:r>
              <a:rPr lang="en-US" b="1" dirty="0" smtClean="0">
                <a:solidFill>
                  <a:srgbClr val="008000"/>
                </a:solidFill>
              </a:rPr>
              <a:t>raph500 benchmark</a:t>
            </a:r>
          </a:p>
          <a:p>
            <a:pPr lvl="1">
              <a:buSzPct val="120000"/>
            </a:pPr>
            <a:r>
              <a:rPr lang="en-US" dirty="0" smtClean="0"/>
              <a:t>Octree Clustering (OC): synthetic 3D points</a:t>
            </a:r>
            <a:endParaRPr lang="en-US" dirty="0"/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sz="2400" dirty="0" smtClean="0">
                <a:ea typeface="ＭＳ Ｐゴシック" charset="0"/>
                <a:cs typeface="Geneva" pitchFamily="-65" charset="-128"/>
              </a:rPr>
              <a:t>Metrics</a:t>
            </a:r>
          </a:p>
          <a:p>
            <a:pPr lvl="1">
              <a:buSzPct val="120000"/>
            </a:pPr>
            <a:r>
              <a:rPr lang="en-US" i="1" dirty="0"/>
              <a:t>Peak memory </a:t>
            </a:r>
            <a:r>
              <a:rPr lang="en-US" i="1" dirty="0" smtClean="0"/>
              <a:t>usage per process</a:t>
            </a:r>
            <a:endParaRPr lang="en-US" i="1" dirty="0"/>
          </a:p>
          <a:p>
            <a:pPr lvl="1">
              <a:buSzPct val="120000"/>
            </a:pPr>
            <a:r>
              <a:rPr lang="en-US" i="1" dirty="0"/>
              <a:t>Execution </a:t>
            </a:r>
            <a:r>
              <a:rPr lang="en-US" i="1" dirty="0" smtClean="0"/>
              <a:t>time</a:t>
            </a:r>
          </a:p>
          <a:p>
            <a:pPr lvl="1">
              <a:buSzPct val="120000"/>
            </a:pPr>
            <a:r>
              <a:rPr lang="en-US" b="1" dirty="0" smtClean="0">
                <a:solidFill>
                  <a:srgbClr val="008000"/>
                </a:solidFill>
              </a:rPr>
              <a:t>Focus on in-memory processing</a:t>
            </a:r>
            <a:endParaRPr lang="en-US" dirty="0"/>
          </a:p>
          <a:p>
            <a:pPr lvl="1">
              <a:buSzPct val="120000"/>
            </a:pP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Evaluation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en-US" sz="1600" dirty="0" smtClean="0"/>
              <a:t>1</a:t>
            </a:r>
            <a:r>
              <a:rPr lang="en-US" altLang="zh-CN" sz="1600" dirty="0" smtClean="0"/>
              <a:t>5</a:t>
            </a:r>
            <a:endParaRPr lang="en-US" altLang="en-US" sz="1600" dirty="0"/>
          </a:p>
        </p:txBody>
      </p:sp>
      <p:sp>
        <p:nvSpPr>
          <p:cNvPr id="4" name="Rectangle 3"/>
          <p:cNvSpPr/>
          <p:nvPr/>
        </p:nvSpPr>
        <p:spPr>
          <a:xfrm>
            <a:off x="609600" y="6400800"/>
            <a:ext cx="7543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mtClean="0"/>
              <a:t>Wikipedia </a:t>
            </a:r>
            <a:r>
              <a:rPr lang="en-US" dirty="0" smtClean="0"/>
              <a:t>datasets: https</a:t>
            </a:r>
            <a:r>
              <a:rPr lang="en-US" dirty="0"/>
              <a:t>://</a:t>
            </a:r>
            <a:r>
              <a:rPr lang="en-US" dirty="0" err="1"/>
              <a:t>engineering.purdue.edu</a:t>
            </a:r>
            <a:r>
              <a:rPr lang="en-US" dirty="0"/>
              <a:t>/~puma/</a:t>
            </a:r>
            <a:r>
              <a:rPr lang="en-US" dirty="0" err="1"/>
              <a:t>datasets.htm</a:t>
            </a:r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49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546" y="2971801"/>
            <a:ext cx="4433454" cy="30480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71800"/>
            <a:ext cx="4433454" cy="304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Mimir</a:t>
            </a:r>
            <a:r>
              <a:rPr lang="en-US" dirty="0" smtClean="0"/>
              <a:t> vs. MR</a:t>
            </a:r>
            <a:r>
              <a:rPr lang="en-US" dirty="0"/>
              <a:t>-</a:t>
            </a:r>
            <a:r>
              <a:rPr lang="en-US" dirty="0" smtClean="0"/>
              <a:t>MPI: WC on Comet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1219200"/>
          </a:xfrm>
        </p:spPr>
        <p:txBody>
          <a:bodyPr/>
          <a:lstStyle/>
          <a:p>
            <a:r>
              <a:rPr lang="en-US" dirty="0" smtClean="0"/>
              <a:t>Single-node execution (24 processes, 128G memory)</a:t>
            </a:r>
          </a:p>
          <a:p>
            <a:pPr lvl="1"/>
            <a:r>
              <a:rPr lang="en-US" dirty="0" smtClean="0"/>
              <a:t>Benchmarks: WC with Wikipedia</a:t>
            </a:r>
            <a:r>
              <a:rPr lang="en-US" dirty="0"/>
              <a:t> </a:t>
            </a:r>
            <a:r>
              <a:rPr lang="en-US" dirty="0" smtClean="0"/>
              <a:t>dataset</a:t>
            </a:r>
          </a:p>
          <a:p>
            <a:pPr lvl="1"/>
            <a:r>
              <a:rPr lang="en-US" dirty="0" smtClean="0"/>
              <a:t>Settings: MR-MPI (64M page and 512M page); </a:t>
            </a:r>
            <a:r>
              <a:rPr lang="en-US" dirty="0" err="1" smtClean="0"/>
              <a:t>Mimir</a:t>
            </a:r>
            <a:r>
              <a:rPr lang="en-US" dirty="0" smtClean="0"/>
              <a:t> (64M page)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28600" y="6248400"/>
            <a:ext cx="352385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err="1" smtClean="0"/>
              <a:t>Mimir</a:t>
            </a:r>
            <a:r>
              <a:rPr lang="en-US" dirty="0" smtClean="0"/>
              <a:t> can handle </a:t>
            </a:r>
            <a:r>
              <a:rPr lang="en-US" b="1" dirty="0" smtClean="0"/>
              <a:t>4X larger </a:t>
            </a:r>
            <a:r>
              <a:rPr lang="en-US" dirty="0" smtClean="0"/>
              <a:t>dataset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Evaluation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3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70637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en-US" sz="1600" dirty="0" smtClean="0"/>
              <a:t>1</a:t>
            </a:r>
            <a:r>
              <a:rPr lang="en-US" altLang="zh-CN" sz="1600" dirty="0" smtClean="0"/>
              <a:t>6</a:t>
            </a:r>
            <a:endParaRPr lang="en-US" altLang="en-US" sz="1600" dirty="0"/>
          </a:p>
        </p:txBody>
      </p:sp>
      <p:grpSp>
        <p:nvGrpSpPr>
          <p:cNvPr id="38" name="Group 37"/>
          <p:cNvGrpSpPr/>
          <p:nvPr/>
        </p:nvGrpSpPr>
        <p:grpSpPr>
          <a:xfrm>
            <a:off x="0" y="2971800"/>
            <a:ext cx="9144000" cy="3048000"/>
            <a:chOff x="0" y="2971800"/>
            <a:chExt cx="9144000" cy="3048000"/>
          </a:xfrm>
        </p:grpSpPr>
        <p:cxnSp>
          <p:nvCxnSpPr>
            <p:cNvPr id="30" name="Straight Connector 29"/>
            <p:cNvCxnSpPr/>
            <p:nvPr/>
          </p:nvCxnSpPr>
          <p:spPr>
            <a:xfrm>
              <a:off x="0" y="2971800"/>
              <a:ext cx="9144000" cy="0"/>
            </a:xfrm>
            <a:prstGeom prst="line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0" y="6019800"/>
              <a:ext cx="9144000" cy="0"/>
            </a:xfrm>
            <a:prstGeom prst="line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4419600" y="2971800"/>
              <a:ext cx="0" cy="3048000"/>
            </a:xfrm>
            <a:prstGeom prst="line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4724400" y="2971800"/>
              <a:ext cx="0" cy="3048000"/>
            </a:xfrm>
            <a:prstGeom prst="line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9" name="Straight Arrow Connector 38"/>
          <p:cNvCxnSpPr/>
          <p:nvPr/>
        </p:nvCxnSpPr>
        <p:spPr>
          <a:xfrm>
            <a:off x="1371600" y="4888468"/>
            <a:ext cx="2438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200400" y="4191000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590800" y="4583668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/>
              <a:t>64X</a:t>
            </a:r>
            <a:endParaRPr lang="en-US" b="1"/>
          </a:p>
        </p:txBody>
      </p:sp>
      <p:sp>
        <p:nvSpPr>
          <p:cNvPr id="51" name="TextBox 50"/>
          <p:cNvSpPr txBox="1"/>
          <p:nvPr/>
        </p:nvSpPr>
        <p:spPr>
          <a:xfrm>
            <a:off x="3276600" y="388620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4X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641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399" y="2971800"/>
            <a:ext cx="4433455" cy="30480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971800"/>
            <a:ext cx="4433455" cy="304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Mimir</a:t>
            </a:r>
            <a:r>
              <a:rPr lang="en-US" dirty="0"/>
              <a:t> vs. MR-MPI: </a:t>
            </a:r>
            <a:r>
              <a:rPr lang="en-US" dirty="0" smtClean="0"/>
              <a:t>BFS on </a:t>
            </a:r>
            <a:r>
              <a:rPr lang="en-US" dirty="0"/>
              <a:t>Comet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Evaluation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en-US" sz="1600" dirty="0" smtClean="0"/>
              <a:t>1</a:t>
            </a:r>
            <a:r>
              <a:rPr lang="en-US" altLang="en-US" sz="1600" dirty="0"/>
              <a:t>7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28600" y="6248400"/>
            <a:ext cx="358140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err="1" smtClean="0"/>
              <a:t>Mimir</a:t>
            </a:r>
            <a:r>
              <a:rPr lang="en-US" dirty="0" smtClean="0"/>
              <a:t> can handle </a:t>
            </a:r>
            <a:r>
              <a:rPr lang="en-US" b="1" dirty="0"/>
              <a:t>8</a:t>
            </a:r>
            <a:r>
              <a:rPr lang="en-US" b="1" dirty="0" smtClean="0"/>
              <a:t>X </a:t>
            </a:r>
            <a:r>
              <a:rPr lang="en-US" b="1" dirty="0"/>
              <a:t>larger </a:t>
            </a:r>
            <a:r>
              <a:rPr lang="en-US" dirty="0"/>
              <a:t>dataset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2895600" y="4191000"/>
            <a:ext cx="1066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200400" y="381000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8</a:t>
            </a:r>
            <a:r>
              <a:rPr lang="en-US" b="1" dirty="0" smtClean="0"/>
              <a:t>X</a:t>
            </a:r>
            <a:endParaRPr lang="en-US" b="1" dirty="0"/>
          </a:p>
        </p:txBody>
      </p:sp>
      <p:sp>
        <p:nvSpPr>
          <p:cNvPr id="35" name="Content Placeholder 2"/>
          <p:cNvSpPr txBox="1">
            <a:spLocks/>
          </p:cNvSpPr>
          <p:nvPr/>
        </p:nvSpPr>
        <p:spPr bwMode="auto">
          <a:xfrm>
            <a:off x="457200" y="1905000"/>
            <a:ext cx="8229600" cy="1371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Single-node execution </a:t>
            </a:r>
            <a:r>
              <a:rPr lang="en-US" dirty="0" smtClean="0"/>
              <a:t>(24 processes, 128G memory)</a:t>
            </a:r>
          </a:p>
          <a:p>
            <a:pPr lvl="1">
              <a:buSzPct val="120000"/>
            </a:pPr>
            <a:r>
              <a:rPr lang="en-US" dirty="0"/>
              <a:t>Benchmarks: </a:t>
            </a:r>
            <a:r>
              <a:rPr lang="en-US" dirty="0" smtClean="0"/>
              <a:t>BFS with Graph500 dataset</a:t>
            </a:r>
            <a:endParaRPr lang="en-US" dirty="0"/>
          </a:p>
          <a:p>
            <a:pPr lvl="1"/>
            <a:r>
              <a:rPr lang="en-US" dirty="0" smtClean="0"/>
              <a:t>Settings: MR-MPI (64M page and 512M page); </a:t>
            </a:r>
            <a:r>
              <a:rPr lang="en-US" dirty="0" err="1" smtClean="0"/>
              <a:t>Mimir</a:t>
            </a:r>
            <a:r>
              <a:rPr lang="en-US" dirty="0" smtClean="0"/>
              <a:t> (64M page)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832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749" y="2971800"/>
            <a:ext cx="4433455" cy="304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71800"/>
            <a:ext cx="4433454" cy="304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Mimir</a:t>
            </a:r>
            <a:r>
              <a:rPr lang="en-US" dirty="0"/>
              <a:t> vs. MR-MPI: WC on Comet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en-US" sz="1600" dirty="0" smtClean="0"/>
              <a:t>1</a:t>
            </a:r>
            <a:r>
              <a:rPr lang="en-US" altLang="en-US" sz="1600" dirty="0"/>
              <a:t>8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 bwMode="auto">
          <a:xfrm>
            <a:off x="457200" y="1905000"/>
            <a:ext cx="8229600" cy="1295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Single-node execution (24 </a:t>
            </a:r>
            <a:r>
              <a:rPr lang="en-US" dirty="0" smtClean="0"/>
              <a:t>processes, 128G memory)</a:t>
            </a:r>
          </a:p>
          <a:p>
            <a:pPr lvl="1"/>
            <a:r>
              <a:rPr lang="en-US" dirty="0" smtClean="0"/>
              <a:t>Benchmarks: WC with Wikipedia dataset; </a:t>
            </a:r>
          </a:p>
          <a:p>
            <a:pPr lvl="1"/>
            <a:r>
              <a:rPr lang="en-US" dirty="0" smtClean="0"/>
              <a:t>Settings: MR-MPI (</a:t>
            </a:r>
            <a:r>
              <a:rPr lang="en-US" b="1" dirty="0" smtClean="0"/>
              <a:t>512M page</a:t>
            </a:r>
            <a:r>
              <a:rPr lang="en-US" dirty="0" smtClean="0"/>
              <a:t>); </a:t>
            </a:r>
            <a:r>
              <a:rPr lang="en-US" dirty="0" err="1" smtClean="0"/>
              <a:t>Mimir</a:t>
            </a:r>
            <a:r>
              <a:rPr lang="en-US" dirty="0" smtClean="0"/>
              <a:t> (64M page); compression </a:t>
            </a:r>
            <a:r>
              <a:rPr lang="en-US" dirty="0"/>
              <a:t>(cps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Evaluation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28600" y="6260068"/>
            <a:ext cx="510540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err="1"/>
              <a:t>Mimir</a:t>
            </a:r>
            <a:r>
              <a:rPr lang="en-US" dirty="0"/>
              <a:t> with compression handles </a:t>
            </a:r>
            <a:r>
              <a:rPr lang="en-US" b="1" dirty="0"/>
              <a:t>16X larger </a:t>
            </a:r>
            <a:r>
              <a:rPr lang="en-US" dirty="0"/>
              <a:t>dataset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2438400" y="4572000"/>
            <a:ext cx="1524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200400" y="4267200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16X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33478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Processing on HPC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534400" cy="1981200"/>
          </a:xfrm>
        </p:spPr>
        <p:txBody>
          <a:bodyPr/>
          <a:lstStyle/>
          <a:p>
            <a:r>
              <a:rPr lang="en-US" dirty="0"/>
              <a:t>Building MapReduce over MPI is an appealing way to enable efficient big data processing on HPC systems</a:t>
            </a:r>
          </a:p>
          <a:p>
            <a:r>
              <a:rPr lang="en-US" dirty="0" smtClean="0"/>
              <a:t>Key differences between </a:t>
            </a:r>
            <a:r>
              <a:rPr lang="en-US" dirty="0"/>
              <a:t>C</a:t>
            </a:r>
            <a:r>
              <a:rPr lang="en-US" dirty="0" smtClean="0"/>
              <a:t>loud computing and HPC systems disenfranchise the naïve used of Cloud methods</a:t>
            </a:r>
          </a:p>
          <a:p>
            <a:r>
              <a:rPr lang="en-US" dirty="0" smtClean="0"/>
              <a:t>HPC prefers in-memory processing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4621576" y="5562600"/>
            <a:ext cx="6719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d</a:t>
            </a:r>
            <a:r>
              <a:rPr lang="en-US" dirty="0" smtClean="0">
                <a:latin typeface="+mn-lt"/>
              </a:rPr>
              <a:t>isk </a:t>
            </a:r>
          </a:p>
          <a:p>
            <a:r>
              <a:rPr lang="en-US" dirty="0" smtClean="0">
                <a:latin typeface="+mn-lt"/>
              </a:rPr>
              <a:t>array</a:t>
            </a:r>
            <a:endParaRPr lang="en-US" dirty="0">
              <a:latin typeface="+mn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483480" y="6400800"/>
            <a:ext cx="13320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+mn-lt"/>
              </a:rPr>
              <a:t>MPI/</a:t>
            </a:r>
            <a:r>
              <a:rPr lang="en-US" sz="1600" dirty="0" err="1" smtClean="0">
                <a:latin typeface="+mn-lt"/>
              </a:rPr>
              <a:t>OpenMP</a:t>
            </a:r>
            <a:r>
              <a:rPr lang="en-US" sz="1600" dirty="0" smtClean="0">
                <a:latin typeface="+mn-lt"/>
              </a:rPr>
              <a:t> </a:t>
            </a:r>
            <a:endParaRPr lang="en-US" sz="1600" dirty="0">
              <a:latin typeface="+mn-lt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344394" y="3745468"/>
            <a:ext cx="1580406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i="1" dirty="0" smtClean="0">
                <a:latin typeface="+mn-lt"/>
              </a:rPr>
              <a:t>HPC systems</a:t>
            </a:r>
            <a:endParaRPr lang="en-US" sz="2000" b="1" i="1" dirty="0">
              <a:latin typeface="+mn-lt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C000"/>
                </a:solidFill>
              </a:rPr>
              <a:t>Introduction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 Design 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602822" y="4114800"/>
            <a:ext cx="10012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+mn-lt"/>
              </a:rPr>
              <a:t>processor</a:t>
            </a:r>
            <a:endParaRPr lang="en-US" sz="1600" dirty="0">
              <a:latin typeface="+mn-lt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688376" y="4191000"/>
            <a:ext cx="2922224" cy="2057400"/>
            <a:chOff x="5535976" y="4572000"/>
            <a:chExt cx="2438400" cy="1752600"/>
          </a:xfrm>
        </p:grpSpPr>
        <p:sp>
          <p:nvSpPr>
            <p:cNvPr id="33" name="Can 32"/>
            <p:cNvSpPr/>
            <p:nvPr/>
          </p:nvSpPr>
          <p:spPr>
            <a:xfrm>
              <a:off x="5535976" y="60960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535976" y="45720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Can 34"/>
            <p:cNvSpPr/>
            <p:nvPr/>
          </p:nvSpPr>
          <p:spPr>
            <a:xfrm>
              <a:off x="6450376" y="60960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6450376" y="45720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Can 36"/>
            <p:cNvSpPr/>
            <p:nvPr/>
          </p:nvSpPr>
          <p:spPr>
            <a:xfrm>
              <a:off x="7364776" y="60960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7364776" y="45720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an 38"/>
            <p:cNvSpPr/>
            <p:nvPr/>
          </p:nvSpPr>
          <p:spPr>
            <a:xfrm>
              <a:off x="5535976" y="58674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5535976" y="52578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Can 40"/>
            <p:cNvSpPr/>
            <p:nvPr/>
          </p:nvSpPr>
          <p:spPr>
            <a:xfrm>
              <a:off x="6450376" y="58674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6450376" y="52578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Can 42"/>
            <p:cNvSpPr/>
            <p:nvPr/>
          </p:nvSpPr>
          <p:spPr>
            <a:xfrm>
              <a:off x="7364776" y="58674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7364776" y="52578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5" idx="2"/>
            </p:cNvCxnSpPr>
            <p:nvPr/>
          </p:nvCxnSpPr>
          <p:spPr>
            <a:xfrm>
              <a:off x="5840776" y="4800600"/>
              <a:ext cx="0" cy="4572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>
              <a:stCxn id="47" idx="2"/>
            </p:cNvCxnSpPr>
            <p:nvPr/>
          </p:nvCxnSpPr>
          <p:spPr>
            <a:xfrm>
              <a:off x="6755176" y="4800600"/>
              <a:ext cx="0" cy="4572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7669576" y="4800600"/>
              <a:ext cx="0" cy="4572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5840776" y="5091289"/>
              <a:ext cx="18288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6204097" y="4800600"/>
              <a:ext cx="1371600" cy="3146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+mn-lt"/>
                </a:rPr>
                <a:t>I</a:t>
              </a:r>
              <a:r>
                <a:rPr lang="en-US" b="1" dirty="0" smtClean="0">
                  <a:solidFill>
                    <a:srgbClr val="FF0000"/>
                  </a:solidFill>
                  <a:latin typeface="+mn-lt"/>
                </a:rPr>
                <a:t>nterconnect </a:t>
              </a:r>
              <a:endParaRPr lang="en-US" b="1" dirty="0">
                <a:solidFill>
                  <a:srgbClr val="FF0000"/>
                </a:solidFill>
                <a:latin typeface="+mn-lt"/>
              </a:endParaRPr>
            </a:p>
          </p:txBody>
        </p:sp>
        <p:cxnSp>
          <p:nvCxnSpPr>
            <p:cNvPr id="62" name="Straight Connector 61"/>
            <p:cNvCxnSpPr>
              <a:endCxn id="41" idx="0"/>
            </p:cNvCxnSpPr>
            <p:nvPr/>
          </p:nvCxnSpPr>
          <p:spPr>
            <a:xfrm>
              <a:off x="6755176" y="5486400"/>
              <a:ext cx="0" cy="4381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5840776" y="5638800"/>
              <a:ext cx="18288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5840776" y="5486400"/>
              <a:ext cx="0" cy="4381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>
              <a:stCxn id="44" idx="2"/>
            </p:cNvCxnSpPr>
            <p:nvPr/>
          </p:nvCxnSpPr>
          <p:spPr>
            <a:xfrm>
              <a:off x="7669576" y="5486400"/>
              <a:ext cx="0" cy="3619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248413" y="3790890"/>
            <a:ext cx="4049609" cy="2948464"/>
            <a:chOff x="248413" y="3790890"/>
            <a:chExt cx="4049609" cy="2948464"/>
          </a:xfrm>
        </p:grpSpPr>
        <p:sp>
          <p:nvSpPr>
            <p:cNvPr id="11" name="Can 10"/>
            <p:cNvSpPr/>
            <p:nvPr/>
          </p:nvSpPr>
          <p:spPr>
            <a:xfrm>
              <a:off x="1371600" y="4255532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119936" y="6400800"/>
              <a:ext cx="13901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+mn-lt"/>
                </a:rPr>
                <a:t>Hadoop/Spark</a:t>
              </a:r>
              <a:endParaRPr lang="en-US" sz="1600" dirty="0">
                <a:latin typeface="+mn-lt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21819" y="4157246"/>
              <a:ext cx="556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n-lt"/>
                </a:rPr>
                <a:t>disk</a:t>
              </a:r>
              <a:endParaRPr lang="en-US" dirty="0">
                <a:latin typeface="+mn-lt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248413" y="4419600"/>
              <a:ext cx="1103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n-lt"/>
                </a:rPr>
                <a:t>processor</a:t>
              </a:r>
              <a:endParaRPr lang="en-US" dirty="0">
                <a:latin typeface="+mn-lt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331974" y="4588377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444242" y="4588377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556510" y="4588377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31974" y="5586914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44242" y="5586914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556510" y="5586914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Connector 25"/>
            <p:cNvCxnSpPr>
              <a:stCxn id="14" idx="2"/>
              <a:endCxn id="20" idx="0"/>
            </p:cNvCxnSpPr>
            <p:nvPr/>
          </p:nvCxnSpPr>
          <p:spPr>
            <a:xfrm>
              <a:off x="1702730" y="4921223"/>
              <a:ext cx="0" cy="6656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16" idx="2"/>
              <a:endCxn id="22" idx="0"/>
            </p:cNvCxnSpPr>
            <p:nvPr/>
          </p:nvCxnSpPr>
          <p:spPr>
            <a:xfrm>
              <a:off x="2814998" y="4921223"/>
              <a:ext cx="0" cy="6656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>
              <a:stCxn id="18" idx="2"/>
              <a:endCxn id="24" idx="0"/>
            </p:cNvCxnSpPr>
            <p:nvPr/>
          </p:nvCxnSpPr>
          <p:spPr>
            <a:xfrm>
              <a:off x="3927266" y="4921223"/>
              <a:ext cx="0" cy="6656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1702730" y="5254069"/>
              <a:ext cx="222453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2290614" y="4913841"/>
              <a:ext cx="11122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  <a:latin typeface="+mn-lt"/>
                </a:rPr>
                <a:t>Ethernet</a:t>
              </a:r>
              <a:endParaRPr lang="en-US" b="1" dirty="0">
                <a:solidFill>
                  <a:srgbClr val="FF0000"/>
                </a:solidFill>
                <a:latin typeface="+mn-lt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1371600" y="3790890"/>
              <a:ext cx="2869888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i="1" dirty="0" smtClean="0">
                  <a:latin typeface="+mn-lt"/>
                </a:rPr>
                <a:t>Cloud</a:t>
              </a:r>
              <a:r>
                <a:rPr lang="en-US" sz="2000" b="1" i="1" dirty="0">
                  <a:latin typeface="+mn-lt"/>
                </a:rPr>
                <a:t> </a:t>
              </a:r>
              <a:r>
                <a:rPr lang="en-US" sz="2000" b="1" i="1" smtClean="0">
                  <a:latin typeface="+mn-lt"/>
                </a:rPr>
                <a:t>computing systems</a:t>
              </a:r>
              <a:endParaRPr lang="en-US" sz="2000" b="1" i="1" dirty="0">
                <a:latin typeface="+mn-lt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521819" y="5879068"/>
              <a:ext cx="556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n-lt"/>
                </a:rPr>
                <a:t>disk</a:t>
              </a:r>
              <a:endParaRPr lang="en-US" dirty="0">
                <a:latin typeface="+mn-lt"/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48413" y="5584904"/>
              <a:ext cx="11033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n-lt"/>
                </a:rPr>
                <a:t>processor</a:t>
              </a:r>
              <a:endParaRPr lang="en-US" dirty="0">
                <a:latin typeface="+mn-lt"/>
              </a:endParaRPr>
            </a:p>
          </p:txBody>
        </p:sp>
        <p:sp>
          <p:nvSpPr>
            <p:cNvPr id="66" name="Can 65"/>
            <p:cNvSpPr/>
            <p:nvPr/>
          </p:nvSpPr>
          <p:spPr>
            <a:xfrm>
              <a:off x="2510198" y="4255532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Can 66"/>
            <p:cNvSpPr/>
            <p:nvPr/>
          </p:nvSpPr>
          <p:spPr>
            <a:xfrm>
              <a:off x="3599223" y="4255532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Can 67"/>
            <p:cNvSpPr/>
            <p:nvPr/>
          </p:nvSpPr>
          <p:spPr>
            <a:xfrm>
              <a:off x="1371600" y="60198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Can 68"/>
            <p:cNvSpPr/>
            <p:nvPr/>
          </p:nvSpPr>
          <p:spPr>
            <a:xfrm>
              <a:off x="2510198" y="60198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Can 69"/>
            <p:cNvSpPr/>
            <p:nvPr/>
          </p:nvSpPr>
          <p:spPr>
            <a:xfrm>
              <a:off x="3599223" y="60198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defTabSz="457200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2"/>
                </a:solidFill>
                <a:latin typeface="Helvetica Neue" charset="0"/>
                <a:ea typeface="ＭＳ Ｐゴシック" charset="-128"/>
                <a:cs typeface="Geneva" charset="0"/>
              </a:defRPr>
            </a:lvl1pPr>
            <a:lvl2pPr marL="4572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pPr>
              <a:defRPr/>
            </a:pPr>
            <a:r>
              <a:rPr lang="en-US" altLang="en-US" sz="1600" dirty="0" smtClean="0"/>
              <a:t>1</a:t>
            </a:r>
            <a:endParaRPr lang="en-US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3811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750" y="2986087"/>
            <a:ext cx="4413250" cy="303411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528" y="2971800"/>
            <a:ext cx="4433455" cy="3048000"/>
          </a:xfrm>
          <a:prstGeom prst="rect">
            <a:avLst/>
          </a:prstGeom>
        </p:spPr>
      </p:pic>
      <p:sp>
        <p:nvSpPr>
          <p:cNvPr id="23" name="Content Placeholder 2"/>
          <p:cNvSpPr txBox="1">
            <a:spLocks/>
          </p:cNvSpPr>
          <p:nvPr/>
        </p:nvSpPr>
        <p:spPr bwMode="auto">
          <a:xfrm>
            <a:off x="457200" y="19050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Single-node execution (24 </a:t>
            </a:r>
            <a:r>
              <a:rPr lang="en-US" dirty="0" smtClean="0"/>
              <a:t>processes, 128G memory) </a:t>
            </a:r>
          </a:p>
          <a:p>
            <a:pPr lvl="1">
              <a:buSzPct val="120000"/>
            </a:pPr>
            <a:r>
              <a:rPr lang="en-US" dirty="0"/>
              <a:t>Benchmarks: BFS with </a:t>
            </a:r>
            <a:r>
              <a:rPr lang="en-US" dirty="0" smtClean="0"/>
              <a:t>Graph500 dataset</a:t>
            </a:r>
            <a:endParaRPr lang="en-US" dirty="0"/>
          </a:p>
          <a:p>
            <a:pPr lvl="1"/>
            <a:r>
              <a:rPr lang="en-US" dirty="0"/>
              <a:t>Settings: MR-MPI </a:t>
            </a:r>
            <a:r>
              <a:rPr lang="en-US" dirty="0" smtClean="0"/>
              <a:t>(</a:t>
            </a:r>
            <a:r>
              <a:rPr lang="en-US" b="1" dirty="0" smtClean="0"/>
              <a:t>512M </a:t>
            </a:r>
            <a:r>
              <a:rPr lang="en-US" b="1" dirty="0"/>
              <a:t>page</a:t>
            </a:r>
            <a:r>
              <a:rPr lang="en-US" dirty="0"/>
              <a:t>); </a:t>
            </a:r>
            <a:r>
              <a:rPr lang="en-US" dirty="0" err="1"/>
              <a:t>Mimir</a:t>
            </a:r>
            <a:r>
              <a:rPr lang="en-US" dirty="0"/>
              <a:t> (64M page</a:t>
            </a:r>
            <a:r>
              <a:rPr lang="en-US" dirty="0" smtClean="0"/>
              <a:t>); </a:t>
            </a:r>
            <a:r>
              <a:rPr lang="en-US" dirty="0"/>
              <a:t>compression (cps)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Mimir</a:t>
            </a:r>
            <a:r>
              <a:rPr lang="en-US" dirty="0"/>
              <a:t> vs. MR-MPI: BFS on Comet 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en-US" sz="1600" dirty="0" smtClean="0"/>
              <a:t>19</a:t>
            </a:r>
            <a:endParaRPr lang="en-US" alt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Evaluation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28600" y="6324600"/>
            <a:ext cx="358140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err="1" smtClean="0"/>
              <a:t>Mimir</a:t>
            </a:r>
            <a:r>
              <a:rPr lang="en-US" dirty="0" smtClean="0"/>
              <a:t> can handle </a:t>
            </a:r>
            <a:r>
              <a:rPr lang="en-US" b="1" dirty="0"/>
              <a:t>8</a:t>
            </a:r>
            <a:r>
              <a:rPr lang="en-US" b="1" dirty="0" smtClean="0"/>
              <a:t>X </a:t>
            </a:r>
            <a:r>
              <a:rPr lang="en-US" b="1" dirty="0"/>
              <a:t>larger </a:t>
            </a:r>
            <a:r>
              <a:rPr lang="en-US" dirty="0"/>
              <a:t>dataset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2743200" y="4191000"/>
            <a:ext cx="1066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048000" y="3810000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8</a:t>
            </a:r>
            <a:r>
              <a:rPr lang="en-US" b="1" dirty="0" smtClean="0"/>
              <a:t>X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54246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71800"/>
            <a:ext cx="4433454" cy="304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Mimir’s</a:t>
            </a:r>
            <a:r>
              <a:rPr lang="en-US" dirty="0" smtClean="0"/>
              <a:t> Scalability: WC on Mira 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81000" y="1676400"/>
            <a:ext cx="8763000" cy="1219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sz="2400" dirty="0">
                <a:ea typeface="ＭＳ Ｐゴシック" charset="0"/>
                <a:cs typeface="Geneva" pitchFamily="-65" charset="-128"/>
              </a:rPr>
              <a:t>Study the large-scale weak scalability (</a:t>
            </a:r>
            <a:r>
              <a:rPr lang="en-US" sz="2400" dirty="0" smtClean="0">
                <a:ea typeface="ＭＳ Ｐゴシック" charset="0"/>
                <a:cs typeface="Geneva" pitchFamily="-65" charset="-128"/>
              </a:rPr>
              <a:t>16 cores/node):</a:t>
            </a:r>
            <a:endParaRPr lang="en-US" sz="2400" dirty="0">
              <a:ea typeface="ＭＳ Ｐゴシック" charset="0"/>
              <a:cs typeface="Geneva" pitchFamily="-65" charset="-128"/>
            </a:endParaRPr>
          </a:p>
          <a:p>
            <a:pPr lvl="1"/>
            <a:r>
              <a:rPr lang="en-US" dirty="0" smtClean="0"/>
              <a:t>Benchmarks: WC with Synthetic dataset and Wikipedia dataset</a:t>
            </a:r>
            <a:endParaRPr lang="en-US" dirty="0"/>
          </a:p>
          <a:p>
            <a:pPr lvl="1"/>
            <a:r>
              <a:rPr lang="en-US" dirty="0"/>
              <a:t>Settings</a:t>
            </a:r>
            <a:r>
              <a:rPr lang="en-US" dirty="0" smtClean="0"/>
              <a:t>: </a:t>
            </a:r>
            <a:r>
              <a:rPr lang="en-US" dirty="0" err="1" smtClean="0"/>
              <a:t>Mimir</a:t>
            </a:r>
            <a:r>
              <a:rPr lang="en-US" dirty="0" smtClean="0"/>
              <a:t> (64M page), 16 processes/node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Evaluation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zh-CN" sz="1600" dirty="0" smtClean="0"/>
              <a:t>20</a:t>
            </a:r>
            <a:endParaRPr lang="en-US" altLang="en-US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2971800"/>
            <a:ext cx="4433454" cy="3048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28600" y="6248400"/>
            <a:ext cx="335280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err="1" smtClean="0"/>
              <a:t>Mimir</a:t>
            </a:r>
            <a:r>
              <a:rPr lang="en-US" dirty="0" smtClean="0"/>
              <a:t> scales to </a:t>
            </a:r>
            <a:r>
              <a:rPr lang="en-US" b="1" dirty="0" smtClean="0"/>
              <a:t>16,384 </a:t>
            </a:r>
            <a:r>
              <a:rPr lang="en-US" dirty="0" smtClean="0"/>
              <a:t>processes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90600" y="281940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WC (Synthetic, 128M/proc)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638800" y="2743200"/>
            <a:ext cx="3005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WC (Wikipedia, 128M/proc)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76800" y="5943600"/>
            <a:ext cx="426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The Wikipedia dataset does not have more data.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74649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936" y="2971799"/>
            <a:ext cx="4437063" cy="30504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971800"/>
            <a:ext cx="4419600" cy="30384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Mimir’s</a:t>
            </a:r>
            <a:r>
              <a:rPr lang="en-US" dirty="0" smtClean="0"/>
              <a:t> Scalability: OC and BFS on Mira 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81000" y="1676400"/>
            <a:ext cx="8763000" cy="1524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Study the large-scale weak scalability (16 cores/node):</a:t>
            </a:r>
          </a:p>
          <a:p>
            <a:pPr lvl="1"/>
            <a:r>
              <a:rPr lang="en-US" dirty="0"/>
              <a:t>Benchmarks: </a:t>
            </a:r>
            <a:r>
              <a:rPr lang="en-US" dirty="0" smtClean="0"/>
              <a:t>OC and BFS</a:t>
            </a:r>
            <a:endParaRPr lang="en-US" dirty="0"/>
          </a:p>
          <a:p>
            <a:pPr lvl="1"/>
            <a:r>
              <a:rPr lang="en-US" dirty="0"/>
              <a:t>Settings: </a:t>
            </a:r>
            <a:r>
              <a:rPr lang="en-US" dirty="0" err="1"/>
              <a:t>Mimir</a:t>
            </a:r>
            <a:r>
              <a:rPr lang="en-US" dirty="0"/>
              <a:t> (64M page), 16 processes/node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Evaluation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zh-CN" sz="1600" dirty="0" smtClean="0"/>
              <a:t>21</a:t>
            </a:r>
            <a:endParaRPr lang="en-US" alt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228600" y="6248400"/>
            <a:ext cx="335280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err="1" smtClean="0"/>
              <a:t>Mimir</a:t>
            </a:r>
            <a:r>
              <a:rPr lang="en-US" dirty="0" smtClean="0"/>
              <a:t> scales to </a:t>
            </a:r>
            <a:r>
              <a:rPr lang="en-US" b="1" dirty="0" smtClean="0"/>
              <a:t>16,384 </a:t>
            </a:r>
            <a:r>
              <a:rPr lang="en-US" dirty="0" smtClean="0"/>
              <a:t>processes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00200" y="2819400"/>
            <a:ext cx="1755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OC </a:t>
            </a:r>
            <a:r>
              <a:rPr lang="en-US" smtClean="0"/>
              <a:t>(2^23/proc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248400" y="2831068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BFS (2^18/proc)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50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305800" cy="4114800"/>
          </a:xfrm>
        </p:spPr>
        <p:txBody>
          <a:bodyPr/>
          <a:lstStyle/>
          <a:p>
            <a:r>
              <a:rPr lang="en-US" dirty="0"/>
              <a:t>We present a memory-efficient and scalable MapReduce over MPI</a:t>
            </a:r>
          </a:p>
          <a:p>
            <a:r>
              <a:rPr lang="en-US" dirty="0" err="1"/>
              <a:t>Mimir</a:t>
            </a:r>
            <a:r>
              <a:rPr lang="en-US" dirty="0"/>
              <a:t> uses memory more efficiently compared with MR-MPI</a:t>
            </a:r>
          </a:p>
          <a:p>
            <a:pPr lvl="1"/>
            <a:r>
              <a:rPr lang="en-US" dirty="0"/>
              <a:t>Handle 16 times larger dataset in-memory compared with MR-MPI</a:t>
            </a:r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sz="2400" dirty="0" err="1">
                <a:ea typeface="ＭＳ Ｐゴシック" charset="0"/>
                <a:cs typeface="Geneva" pitchFamily="-65" charset="-128"/>
              </a:rPr>
              <a:t>Mimir</a:t>
            </a:r>
            <a:r>
              <a:rPr lang="en-US" sz="2400" dirty="0">
                <a:ea typeface="ＭＳ Ｐゴシック" charset="0"/>
                <a:cs typeface="Geneva" pitchFamily="-65" charset="-128"/>
              </a:rPr>
              <a:t> is scalable to large number of processes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cale </a:t>
            </a:r>
            <a:r>
              <a:rPr lang="en-US" dirty="0"/>
              <a:t>to at least 16,384 processes</a:t>
            </a:r>
          </a:p>
          <a:p>
            <a:r>
              <a:rPr lang="en-US" dirty="0" err="1"/>
              <a:t>Mimir</a:t>
            </a:r>
            <a:r>
              <a:rPr lang="en-US" dirty="0"/>
              <a:t> is a open-source </a:t>
            </a:r>
            <a:r>
              <a:rPr lang="en-US" dirty="0" smtClean="0"/>
              <a:t>software (experimental)</a:t>
            </a:r>
            <a:endParaRPr lang="en-US" dirty="0"/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TauferLab</a:t>
            </a:r>
            <a:r>
              <a:rPr lang="en-US" dirty="0"/>
              <a:t>/</a:t>
            </a:r>
            <a:r>
              <a:rPr lang="en-US" dirty="0" err="1"/>
              <a:t>Mimir.git</a:t>
            </a:r>
            <a:r>
              <a:rPr lang="en-US" dirty="0"/>
              <a:t> </a:t>
            </a:r>
            <a:endParaRPr lang="en-US" dirty="0" smtClean="0"/>
          </a:p>
          <a:p>
            <a:pPr lvl="0"/>
            <a:r>
              <a:rPr lang="en-US" b="1" dirty="0" smtClean="0">
                <a:solidFill>
                  <a:srgbClr val="C00000"/>
                </a:solidFill>
              </a:rPr>
              <a:t>Welcome to try out with your applications</a:t>
            </a:r>
            <a:r>
              <a:rPr lang="en-US" b="1" dirty="0" smtClean="0">
                <a:solidFill>
                  <a:srgbClr val="C00000"/>
                </a:solidFill>
              </a:rPr>
              <a:t>!</a:t>
            </a:r>
            <a:endParaRPr lang="en-US" b="1" dirty="0">
              <a:solidFill>
                <a:srgbClr val="C00000"/>
              </a:solidFill>
            </a:endParaRPr>
          </a:p>
          <a:p>
            <a:pPr lvl="1"/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Conclusion</a:t>
            </a:r>
            <a:endParaRPr lang="en-US" sz="1400" b="1" dirty="0">
              <a:solidFill>
                <a:srgbClr val="FFC000"/>
              </a:solidFill>
            </a:endParaRP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en-US" sz="1600" dirty="0" smtClean="0"/>
              <a:t>2</a:t>
            </a:r>
            <a:r>
              <a:rPr lang="en-US" altLang="en-US" sz="1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95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Limits of </a:t>
            </a:r>
            <a:r>
              <a:rPr lang="en-US" dirty="0"/>
              <a:t>Existing </a:t>
            </a:r>
            <a:r>
              <a:rPr lang="en-US" dirty="0" smtClean="0"/>
              <a:t>MapReduce </a:t>
            </a:r>
            <a:r>
              <a:rPr lang="en-US" dirty="0"/>
              <a:t>over MPI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C000"/>
                </a:solidFill>
              </a:rPr>
              <a:t>Introduction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 Design 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9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3400" y="2971800"/>
            <a:ext cx="4800600" cy="3505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715000" y="5257800"/>
            <a:ext cx="3352800" cy="923330"/>
          </a:xfrm>
          <a:prstGeom prst="rect">
            <a:avLst/>
          </a:prstGeom>
          <a:ln w="952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Single-node execution time of </a:t>
            </a:r>
            <a:r>
              <a:rPr lang="en-US" i="1" dirty="0" err="1" smtClean="0"/>
              <a:t>WordCount</a:t>
            </a:r>
            <a:r>
              <a:rPr lang="en-US" i="1" dirty="0" smtClean="0"/>
              <a:t> (Wikipedia) </a:t>
            </a:r>
            <a:r>
              <a:rPr lang="en-US" dirty="0"/>
              <a:t>with MR-MPI on </a:t>
            </a:r>
            <a:r>
              <a:rPr lang="en-US" dirty="0" smtClean="0"/>
              <a:t>Comet (</a:t>
            </a:r>
            <a:r>
              <a:rPr lang="en-US" b="1" dirty="0" smtClean="0">
                <a:solidFill>
                  <a:srgbClr val="C00000"/>
                </a:solidFill>
              </a:rPr>
              <a:t>128G memory</a:t>
            </a:r>
            <a:r>
              <a:rPr lang="en-US" dirty="0" smtClean="0"/>
              <a:t>). 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3352800" y="4805363"/>
            <a:ext cx="2362200" cy="604837"/>
          </a:xfrm>
          <a:prstGeom prst="straightConnector1">
            <a:avLst/>
          </a:prstGeom>
          <a:ln w="76200" cmpd="sng">
            <a:solidFill>
              <a:srgbClr val="4F81BD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867400" y="4168169"/>
            <a:ext cx="22432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i="1" dirty="0" smtClean="0">
                <a:latin typeface="+mn-lt"/>
              </a:rPr>
              <a:t>Out-of-memory </a:t>
            </a:r>
          </a:p>
          <a:p>
            <a:pPr algn="ctr"/>
            <a:r>
              <a:rPr lang="en-US" sz="2400" b="1" i="1" dirty="0" smtClean="0">
                <a:latin typeface="+mn-lt"/>
              </a:rPr>
              <a:t>processing</a:t>
            </a:r>
            <a:endParaRPr lang="en-US" sz="2400" b="1" i="1" dirty="0">
              <a:latin typeface="+mn-lt"/>
            </a:endParaRP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457200" y="1981200"/>
            <a:ext cx="8534400" cy="914400"/>
          </a:xfrm>
        </p:spPr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tate-of-art MapReduce over MPI is MapReduce-MPI (MR-MPI)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BUT </a:t>
            </a:r>
            <a:r>
              <a:rPr lang="en-US" dirty="0" smtClean="0"/>
              <a:t>MapReduce-MPI does not use memory efficiently</a:t>
            </a:r>
            <a:endParaRPr lang="en-US" dirty="0"/>
          </a:p>
        </p:txBody>
      </p:sp>
      <p:sp>
        <p:nvSpPr>
          <p:cNvPr id="15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defTabSz="457200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2"/>
                </a:solidFill>
                <a:latin typeface="Helvetica Neue" charset="0"/>
                <a:ea typeface="ＭＳ Ｐゴシック" charset="-128"/>
                <a:cs typeface="Geneva" charset="0"/>
              </a:defRPr>
            </a:lvl1pPr>
            <a:lvl2pPr marL="4572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pPr>
              <a:defRPr/>
            </a:pPr>
            <a:r>
              <a:rPr lang="en-US" altLang="en-US" sz="1600" dirty="0"/>
              <a:t>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715001" y="3276600"/>
            <a:ext cx="3200400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Can process only 4GB data in-memory on a 128GB node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03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Goal and Contributions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3124200"/>
          </a:xfrm>
        </p:spPr>
        <p:txBody>
          <a:bodyPr/>
          <a:lstStyle/>
          <a:p>
            <a:r>
              <a:rPr lang="en-US" dirty="0" smtClean="0"/>
              <a:t>Our goal:</a:t>
            </a:r>
          </a:p>
          <a:p>
            <a:pPr lvl="1"/>
            <a:r>
              <a:rPr lang="en-US" dirty="0" smtClean="0"/>
              <a:t>Overcome the memory-inefficiency problem of MR-MPI</a:t>
            </a:r>
          </a:p>
          <a:p>
            <a:r>
              <a:rPr lang="en-US" dirty="0" smtClean="0"/>
              <a:t>Our contributions: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new MapReduce implementation over MPI, called </a:t>
            </a:r>
            <a:r>
              <a:rPr lang="en-US" i="1" dirty="0" err="1" smtClean="0"/>
              <a:t>Mimir</a:t>
            </a:r>
            <a:r>
              <a:rPr lang="en-US" dirty="0" smtClean="0"/>
              <a:t>, to overcome the </a:t>
            </a:r>
            <a:r>
              <a:rPr lang="en-US" dirty="0"/>
              <a:t>memory inefficiency </a:t>
            </a:r>
            <a:r>
              <a:rPr lang="en-US" dirty="0" smtClean="0"/>
              <a:t>problem of MR-MPI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esults </a:t>
            </a:r>
            <a:r>
              <a:rPr lang="en-US" dirty="0"/>
              <a:t>for three benchmarks, four datasets, and two different </a:t>
            </a:r>
            <a:r>
              <a:rPr lang="en-US" dirty="0" smtClean="0"/>
              <a:t>HPC </a:t>
            </a:r>
            <a:r>
              <a:rPr lang="en-US" dirty="0"/>
              <a:t>systems </a:t>
            </a:r>
            <a:r>
              <a:rPr lang="en-US" dirty="0" smtClean="0"/>
              <a:t>showing </a:t>
            </a:r>
            <a:r>
              <a:rPr lang="en-US" dirty="0"/>
              <a:t>that </a:t>
            </a:r>
            <a:r>
              <a:rPr lang="en-US" dirty="0" err="1"/>
              <a:t>Mimir</a:t>
            </a:r>
            <a:r>
              <a:rPr lang="en-US" dirty="0"/>
              <a:t> significantly advances the state of the art with respect to MapReduce over MPI </a:t>
            </a:r>
            <a:r>
              <a:rPr lang="en-US" dirty="0" smtClean="0"/>
              <a:t>frameworks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3</a:t>
            </a:fld>
            <a:endParaRPr lang="en-US" altLang="en-US" sz="1600"/>
          </a:p>
        </p:txBody>
      </p:sp>
      <p:sp>
        <p:nvSpPr>
          <p:cNvPr id="5" name="TextBox 4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C000"/>
                </a:solidFill>
              </a:rPr>
              <a:t>Introduction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 Design 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7858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Programming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1295400"/>
          </a:xfrm>
        </p:spPr>
        <p:txBody>
          <a:bodyPr/>
          <a:lstStyle/>
          <a:p>
            <a:r>
              <a:rPr lang="en-US" dirty="0" smtClean="0"/>
              <a:t>Applications provide </a:t>
            </a:r>
            <a:r>
              <a:rPr lang="en-US" i="1" dirty="0" smtClean="0"/>
              <a:t>map</a:t>
            </a:r>
            <a:r>
              <a:rPr lang="en-US" dirty="0" smtClean="0"/>
              <a:t> and </a:t>
            </a:r>
            <a:r>
              <a:rPr lang="en-US" i="1" dirty="0" smtClean="0"/>
              <a:t>reduce</a:t>
            </a:r>
            <a:r>
              <a:rPr lang="en-US" dirty="0" smtClean="0"/>
              <a:t> functions</a:t>
            </a:r>
          </a:p>
          <a:p>
            <a:r>
              <a:rPr lang="en-US" dirty="0" smtClean="0"/>
              <a:t>The </a:t>
            </a:r>
            <a:r>
              <a:rPr lang="en-US" dirty="0"/>
              <a:t>MapReduce runtime handles the parallel job execution, communication, and data movement.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4</a:t>
            </a:fld>
            <a:endParaRPr lang="en-US" altLang="en-US" sz="160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475388" y="4255901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92425" y="3654623"/>
            <a:ext cx="1124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&lt;Hello,1&gt;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7" name="Oval 6"/>
          <p:cNvSpPr/>
          <p:nvPr/>
        </p:nvSpPr>
        <p:spPr>
          <a:xfrm>
            <a:off x="1856388" y="4038600"/>
            <a:ext cx="9144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map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1905000" y="5410200"/>
            <a:ext cx="9906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map</a:t>
            </a:r>
            <a:endParaRPr lang="en-US" b="1" i="1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/>
          <p:cNvCxnSpPr>
            <a:stCxn id="7" idx="6"/>
          </p:cNvCxnSpPr>
          <p:nvPr/>
        </p:nvCxnSpPr>
        <p:spPr>
          <a:xfrm>
            <a:off x="2770788" y="4274189"/>
            <a:ext cx="963012" cy="29781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524000" y="5699125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971800" y="5257801"/>
            <a:ext cx="685800" cy="38099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Cloud 12"/>
          <p:cNvSpPr/>
          <p:nvPr/>
        </p:nvSpPr>
        <p:spPr>
          <a:xfrm>
            <a:off x="3380388" y="4406905"/>
            <a:ext cx="2057400" cy="1005417"/>
          </a:xfrm>
          <a:prstGeom prst="cloud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 smtClean="0">
                <a:solidFill>
                  <a:schemeClr val="bg2">
                    <a:lumMod val="10000"/>
                  </a:schemeClr>
                </a:solidFill>
              </a:rPr>
              <a:t>Shuffle</a:t>
            </a:r>
            <a:endParaRPr lang="en-US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5894988" y="3962400"/>
            <a:ext cx="1251698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reduce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5971188" y="5410200"/>
            <a:ext cx="1251699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reduce</a:t>
            </a:r>
            <a:endParaRPr lang="en-US" b="1" i="1" dirty="0">
              <a:solidFill>
                <a:srgbClr val="FF0000"/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146686" y="4179701"/>
            <a:ext cx="381000" cy="1828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7239000" y="5671521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5130916" y="4191000"/>
            <a:ext cx="764072" cy="25994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4899904" y="5322563"/>
            <a:ext cx="1071284" cy="31623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457200" y="3886200"/>
            <a:ext cx="990600" cy="762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Hello</a:t>
            </a:r>
          </a:p>
          <a:p>
            <a:pPr algn="ctr"/>
            <a:r>
              <a:rPr lang="en-US" dirty="0"/>
              <a:t>W</a:t>
            </a:r>
            <a:r>
              <a:rPr lang="en-US" dirty="0" smtClean="0"/>
              <a:t>orld</a:t>
            </a:r>
            <a:endParaRPr lang="en-US" dirty="0"/>
          </a:p>
        </p:txBody>
      </p:sp>
      <p:sp>
        <p:nvSpPr>
          <p:cNvPr id="76" name="Rectangle 75"/>
          <p:cNvSpPr/>
          <p:nvPr/>
        </p:nvSpPr>
        <p:spPr>
          <a:xfrm>
            <a:off x="533400" y="5334000"/>
            <a:ext cx="990600" cy="762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</a:t>
            </a:r>
            <a:r>
              <a:rPr lang="en-US" altLang="zh-CN" dirty="0" smtClean="0"/>
              <a:t>ello</a:t>
            </a:r>
            <a:r>
              <a:rPr lang="zh-CN" altLang="en-US" dirty="0" smtClean="0"/>
              <a:t> </a:t>
            </a:r>
            <a:endParaRPr lang="en-US" dirty="0" smtClean="0"/>
          </a:p>
          <a:p>
            <a:pPr algn="ctr"/>
            <a:r>
              <a:rPr lang="en-US" dirty="0"/>
              <a:t>W</a:t>
            </a:r>
            <a:r>
              <a:rPr lang="en-US" dirty="0" smtClean="0"/>
              <a:t>orld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2892425" y="3883223"/>
            <a:ext cx="1179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&lt;world,1&gt;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2819400" y="5635823"/>
            <a:ext cx="1124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&lt;Hello,1&gt;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2819400" y="5940623"/>
            <a:ext cx="1179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&lt;world,1&gt;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7543800" y="3886200"/>
            <a:ext cx="1143000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&lt;</a:t>
            </a:r>
            <a:r>
              <a:rPr lang="en-US" dirty="0" smtClean="0"/>
              <a:t>Hello, 2&gt;</a:t>
            </a:r>
            <a:endParaRPr lang="en-US" dirty="0"/>
          </a:p>
        </p:txBody>
      </p:sp>
      <p:sp>
        <p:nvSpPr>
          <p:cNvPr id="84" name="Rectangle 83"/>
          <p:cNvSpPr/>
          <p:nvPr/>
        </p:nvSpPr>
        <p:spPr>
          <a:xfrm>
            <a:off x="7620000" y="5410200"/>
            <a:ext cx="1219200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&lt;</a:t>
            </a:r>
            <a:r>
              <a:rPr lang="en-US" dirty="0"/>
              <a:t>W</a:t>
            </a:r>
            <a:r>
              <a:rPr lang="en-US" dirty="0" smtClean="0"/>
              <a:t>orld, </a:t>
            </a:r>
            <a:r>
              <a:rPr lang="en-US" dirty="0"/>
              <a:t>2</a:t>
            </a:r>
            <a:r>
              <a:rPr lang="en-US" dirty="0" smtClean="0"/>
              <a:t>&gt;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 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2745" y="3301166"/>
            <a:ext cx="2250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Wordcount</a:t>
            </a:r>
            <a:r>
              <a:rPr lang="en-US" b="1" i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 example:</a:t>
            </a:r>
            <a:endParaRPr lang="en-US" b="1" i="1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91742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1.48148E-6 L 0.22309 -0.00023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46" y="-23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11111E-6 L 0.28021 -0.19305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10" y="-9653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44444E-6 L 0.24427 0.18472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05" y="9236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4.81481E-6 L 0.23872 -0.00023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2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 animBg="1"/>
      <p:bldP spid="8" grpId="0" animBg="1"/>
      <p:bldP spid="13" grpId="0" animBg="1"/>
      <p:bldP spid="20" grpId="0" animBg="1"/>
      <p:bldP spid="21" grpId="0" animBg="1"/>
      <p:bldP spid="43" grpId="0" animBg="1"/>
      <p:bldP spid="76" grpId="0" animBg="1"/>
      <p:bldP spid="77" grpId="0"/>
      <p:bldP spid="77" grpId="1"/>
      <p:bldP spid="78" grpId="0"/>
      <p:bldP spid="78" grpId="1"/>
      <p:bldP spid="79" grpId="0"/>
      <p:bldP spid="79" grpId="1"/>
      <p:bldP spid="83" grpId="0" animBg="1"/>
      <p:bldP spid="8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Oval 176"/>
          <p:cNvSpPr/>
          <p:nvPr/>
        </p:nvSpPr>
        <p:spPr>
          <a:xfrm>
            <a:off x="7010400" y="5486400"/>
            <a:ext cx="1143000" cy="33103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rgbClr val="FF0000"/>
                </a:solidFill>
              </a:rPr>
              <a:t>reduce</a:t>
            </a:r>
            <a:endParaRPr lang="en-US" sz="1600" b="1" i="1" dirty="0">
              <a:solidFill>
                <a:srgbClr val="FF0000"/>
              </a:solidFill>
            </a:endParaRPr>
          </a:p>
        </p:txBody>
      </p:sp>
      <p:sp>
        <p:nvSpPr>
          <p:cNvPr id="176" name="Oval 175"/>
          <p:cNvSpPr/>
          <p:nvPr/>
        </p:nvSpPr>
        <p:spPr>
          <a:xfrm>
            <a:off x="7010400" y="4495800"/>
            <a:ext cx="1143000" cy="33103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rgbClr val="FF0000"/>
                </a:solidFill>
              </a:rPr>
              <a:t>reduce</a:t>
            </a:r>
            <a:endParaRPr lang="en-US" sz="1600" b="1" i="1" dirty="0">
              <a:solidFill>
                <a:srgbClr val="FF0000"/>
              </a:solidFill>
            </a:endParaRPr>
          </a:p>
        </p:txBody>
      </p:sp>
      <p:sp>
        <p:nvSpPr>
          <p:cNvPr id="175" name="Oval 174"/>
          <p:cNvSpPr/>
          <p:nvPr/>
        </p:nvSpPr>
        <p:spPr>
          <a:xfrm>
            <a:off x="7010400" y="3555165"/>
            <a:ext cx="1143000" cy="33103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rgbClr val="FF0000"/>
                </a:solidFill>
              </a:rPr>
              <a:t>reduce</a:t>
            </a:r>
            <a:endParaRPr lang="en-US" sz="1600" b="1" i="1" dirty="0">
              <a:solidFill>
                <a:srgbClr val="FF0000"/>
              </a:solidFill>
            </a:endParaRPr>
          </a:p>
        </p:txBody>
      </p:sp>
      <p:sp>
        <p:nvSpPr>
          <p:cNvPr id="209" name="Oval 208"/>
          <p:cNvSpPr/>
          <p:nvPr/>
        </p:nvSpPr>
        <p:spPr>
          <a:xfrm>
            <a:off x="2667000" y="3429000"/>
            <a:ext cx="1524000" cy="37438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aggregate</a:t>
            </a:r>
            <a:endParaRPr lang="en-US" sz="16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211" name="Straight Connector 210"/>
          <p:cNvCxnSpPr/>
          <p:nvPr/>
        </p:nvCxnSpPr>
        <p:spPr>
          <a:xfrm>
            <a:off x="2438400" y="3048000"/>
            <a:ext cx="0" cy="31242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MapReduce-MPI Workflow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1219200" y="36142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990600" y="3766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Background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 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7" name="Content Placeholder 2"/>
          <p:cNvSpPr>
            <a:spLocks noGrp="1"/>
          </p:cNvSpPr>
          <p:nvPr>
            <p:ph idx="1"/>
          </p:nvPr>
        </p:nvSpPr>
        <p:spPr>
          <a:xfrm>
            <a:off x="381000" y="1752600"/>
            <a:ext cx="8229600" cy="1295400"/>
          </a:xfrm>
        </p:spPr>
        <p:txBody>
          <a:bodyPr/>
          <a:lstStyle/>
          <a:p>
            <a:r>
              <a:rPr lang="en-US" dirty="0" smtClean="0"/>
              <a:t>Support </a:t>
            </a:r>
            <a:r>
              <a:rPr lang="en-US" dirty="0"/>
              <a:t>logical </a:t>
            </a:r>
            <a:r>
              <a:rPr lang="en-US" i="1" dirty="0"/>
              <a:t>map-shuffle-reduce </a:t>
            </a:r>
            <a:r>
              <a:rPr lang="en-US" dirty="0"/>
              <a:t>workflow in four </a:t>
            </a:r>
            <a:r>
              <a:rPr lang="en-US" dirty="0" smtClean="0"/>
              <a:t>phases</a:t>
            </a:r>
            <a:endParaRPr lang="en-US" dirty="0"/>
          </a:p>
          <a:p>
            <a:pPr lvl="1"/>
            <a:r>
              <a:rPr lang="en-US" i="1" dirty="0"/>
              <a:t>M</a:t>
            </a:r>
            <a:r>
              <a:rPr lang="en-US" i="1" dirty="0" smtClean="0"/>
              <a:t>ap</a:t>
            </a:r>
            <a:r>
              <a:rPr lang="en-US" dirty="0"/>
              <a:t>, </a:t>
            </a:r>
            <a:r>
              <a:rPr lang="en-US" i="1" dirty="0"/>
              <a:t>aggregate</a:t>
            </a:r>
            <a:r>
              <a:rPr lang="en-US" dirty="0"/>
              <a:t>, </a:t>
            </a:r>
            <a:r>
              <a:rPr lang="en-US" i="1" dirty="0"/>
              <a:t>convert</a:t>
            </a:r>
            <a:r>
              <a:rPr lang="en-US" dirty="0"/>
              <a:t>, and </a:t>
            </a:r>
            <a:r>
              <a:rPr lang="en-US" i="1" dirty="0" smtClean="0"/>
              <a:t>reduce</a:t>
            </a:r>
            <a:endParaRPr lang="en-US" dirty="0" smtClean="0"/>
          </a:p>
          <a:p>
            <a:r>
              <a:rPr lang="en-US" dirty="0" smtClean="0"/>
              <a:t>Synchronize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 stage intermediate data for each phase</a:t>
            </a:r>
            <a:endParaRPr lang="en-US" dirty="0"/>
          </a:p>
          <a:p>
            <a:endParaRPr lang="en-US" dirty="0"/>
          </a:p>
        </p:txBody>
      </p:sp>
      <p:sp>
        <p:nvSpPr>
          <p:cNvPr id="70" name="Oval 69"/>
          <p:cNvSpPr/>
          <p:nvPr/>
        </p:nvSpPr>
        <p:spPr>
          <a:xfrm>
            <a:off x="1219200" y="44524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72" name="Straight Arrow Connector 71"/>
          <p:cNvCxnSpPr/>
          <p:nvPr/>
        </p:nvCxnSpPr>
        <p:spPr>
          <a:xfrm>
            <a:off x="990600" y="46810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al 72"/>
          <p:cNvSpPr/>
          <p:nvPr/>
        </p:nvSpPr>
        <p:spPr>
          <a:xfrm>
            <a:off x="1219200" y="54430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990600" y="5671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33400" y="4909650"/>
            <a:ext cx="330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…</a:t>
            </a:r>
            <a:endParaRPr lang="en-US" sz="1600" b="1" dirty="0">
              <a:latin typeface="+mn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0" y="3538050"/>
            <a:ext cx="3946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+mn-lt"/>
              </a:rPr>
              <a:t>P0</a:t>
            </a:r>
            <a:endParaRPr lang="en-US" sz="1600" dirty="0">
              <a:latin typeface="+mn-lt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22466" y="4452450"/>
            <a:ext cx="3946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latin typeface="+mn-lt"/>
              </a:rPr>
              <a:t>P1</a:t>
            </a:r>
            <a:endParaRPr lang="en-US" sz="1600" dirty="0">
              <a:latin typeface="+mn-lt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22466" y="5443050"/>
            <a:ext cx="3984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latin typeface="+mn-lt"/>
              </a:rPr>
              <a:t>Pn</a:t>
            </a:r>
            <a:endParaRPr lang="en-US" sz="1600" dirty="0">
              <a:latin typeface="+mn-lt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2286000" y="4942500"/>
            <a:ext cx="330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…</a:t>
            </a:r>
            <a:endParaRPr lang="en-US" sz="1600" b="1" dirty="0">
              <a:latin typeface="+mn-lt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4343400" y="4985850"/>
            <a:ext cx="330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…</a:t>
            </a:r>
            <a:endParaRPr lang="en-US" sz="1600" b="1" dirty="0">
              <a:latin typeface="+mn-lt"/>
            </a:endParaRPr>
          </a:p>
        </p:txBody>
      </p:sp>
      <p:cxnSp>
        <p:nvCxnSpPr>
          <p:cNvPr id="130" name="Straight Arrow Connector 129"/>
          <p:cNvCxnSpPr/>
          <p:nvPr/>
        </p:nvCxnSpPr>
        <p:spPr>
          <a:xfrm>
            <a:off x="1981200" y="3766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1981200" y="46810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1981200" y="5671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2667000" y="3766650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V="1">
            <a:off x="2667000" y="3788325"/>
            <a:ext cx="1600200" cy="8927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>
            <a:off x="2667000" y="5671650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Oval 142"/>
          <p:cNvSpPr/>
          <p:nvPr/>
        </p:nvSpPr>
        <p:spPr>
          <a:xfrm>
            <a:off x="5029200" y="35380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144" name="Straight Arrow Connector 143"/>
          <p:cNvCxnSpPr/>
          <p:nvPr/>
        </p:nvCxnSpPr>
        <p:spPr>
          <a:xfrm>
            <a:off x="4800600" y="3766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5" name="Oval 144"/>
          <p:cNvSpPr/>
          <p:nvPr/>
        </p:nvSpPr>
        <p:spPr>
          <a:xfrm>
            <a:off x="5029200" y="44524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146" name="Straight Arrow Connector 145"/>
          <p:cNvCxnSpPr/>
          <p:nvPr/>
        </p:nvCxnSpPr>
        <p:spPr>
          <a:xfrm>
            <a:off x="4800600" y="46810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7" name="Oval 146"/>
          <p:cNvSpPr/>
          <p:nvPr/>
        </p:nvSpPr>
        <p:spPr>
          <a:xfrm>
            <a:off x="5029200" y="54430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148" name="Straight Arrow Connector 147"/>
          <p:cNvCxnSpPr/>
          <p:nvPr/>
        </p:nvCxnSpPr>
        <p:spPr>
          <a:xfrm>
            <a:off x="4800600" y="5671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/>
          <p:nvPr/>
        </p:nvCxnSpPr>
        <p:spPr>
          <a:xfrm>
            <a:off x="6096000" y="3766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>
            <a:off x="6096000" y="46810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>
            <a:off x="6096000" y="5671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7" name="TextBox 156"/>
          <p:cNvSpPr txBox="1"/>
          <p:nvPr/>
        </p:nvSpPr>
        <p:spPr>
          <a:xfrm>
            <a:off x="6400800" y="4942500"/>
            <a:ext cx="330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…</a:t>
            </a:r>
            <a:endParaRPr lang="en-US" sz="1600" b="1" dirty="0">
              <a:latin typeface="+mn-lt"/>
            </a:endParaRPr>
          </a:p>
        </p:txBody>
      </p:sp>
      <p:cxnSp>
        <p:nvCxnSpPr>
          <p:cNvPr id="160" name="Straight Arrow Connector 159"/>
          <p:cNvCxnSpPr/>
          <p:nvPr/>
        </p:nvCxnSpPr>
        <p:spPr>
          <a:xfrm>
            <a:off x="6858000" y="37233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>
            <a:off x="6858000" y="46377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>
            <a:off x="6858000" y="56283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/>
          <p:cNvCxnSpPr/>
          <p:nvPr/>
        </p:nvCxnSpPr>
        <p:spPr>
          <a:xfrm>
            <a:off x="8153400" y="3766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/>
          <p:cNvCxnSpPr/>
          <p:nvPr/>
        </p:nvCxnSpPr>
        <p:spPr>
          <a:xfrm>
            <a:off x="8153400" y="46810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/>
          <p:cNvCxnSpPr/>
          <p:nvPr/>
        </p:nvCxnSpPr>
        <p:spPr>
          <a:xfrm>
            <a:off x="8153400" y="5671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2" name="TextBox 181"/>
          <p:cNvSpPr txBox="1"/>
          <p:nvPr/>
        </p:nvSpPr>
        <p:spPr>
          <a:xfrm>
            <a:off x="8458200" y="4942500"/>
            <a:ext cx="330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+mn-lt"/>
              </a:rPr>
              <a:t>…</a:t>
            </a:r>
            <a:endParaRPr lang="en-US" sz="1600" b="1" dirty="0">
              <a:latin typeface="+mn-lt"/>
            </a:endParaRPr>
          </a:p>
        </p:txBody>
      </p:sp>
      <p:cxnSp>
        <p:nvCxnSpPr>
          <p:cNvPr id="185" name="Straight Arrow Connector 184"/>
          <p:cNvCxnSpPr/>
          <p:nvPr/>
        </p:nvCxnSpPr>
        <p:spPr>
          <a:xfrm>
            <a:off x="2667000" y="3744975"/>
            <a:ext cx="1600200" cy="9577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>
            <a:off x="2667000" y="3744975"/>
            <a:ext cx="1600200" cy="1948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2667000" y="4659375"/>
            <a:ext cx="1600200" cy="43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/>
          <p:cNvCxnSpPr/>
          <p:nvPr/>
        </p:nvCxnSpPr>
        <p:spPr>
          <a:xfrm>
            <a:off x="2667000" y="4659375"/>
            <a:ext cx="1600200" cy="10339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/>
          <p:nvPr/>
        </p:nvCxnSpPr>
        <p:spPr>
          <a:xfrm flipV="1">
            <a:off x="2667000" y="4702725"/>
            <a:ext cx="1600200" cy="9472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Arrow Connector 193"/>
          <p:cNvCxnSpPr/>
          <p:nvPr/>
        </p:nvCxnSpPr>
        <p:spPr>
          <a:xfrm flipV="1">
            <a:off x="2667000" y="3788325"/>
            <a:ext cx="1600200" cy="18616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8" name="Rectangle 197"/>
          <p:cNvSpPr/>
          <p:nvPr/>
        </p:nvSpPr>
        <p:spPr>
          <a:xfrm>
            <a:off x="457200" y="34290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0" name="Rectangle 199"/>
          <p:cNvSpPr/>
          <p:nvPr/>
        </p:nvSpPr>
        <p:spPr>
          <a:xfrm>
            <a:off x="2133600" y="34290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1" name="Rectangle 200"/>
          <p:cNvSpPr/>
          <p:nvPr/>
        </p:nvSpPr>
        <p:spPr>
          <a:xfrm>
            <a:off x="4191000" y="34290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2" name="Rectangle 201"/>
          <p:cNvSpPr/>
          <p:nvPr/>
        </p:nvSpPr>
        <p:spPr>
          <a:xfrm>
            <a:off x="6248400" y="34290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3" name="Rectangle 202"/>
          <p:cNvSpPr/>
          <p:nvPr/>
        </p:nvSpPr>
        <p:spPr>
          <a:xfrm>
            <a:off x="8305800" y="34290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4" name="TextBox 203"/>
          <p:cNvSpPr txBox="1"/>
          <p:nvPr/>
        </p:nvSpPr>
        <p:spPr>
          <a:xfrm>
            <a:off x="474112" y="3075801"/>
            <a:ext cx="733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input</a:t>
            </a:r>
            <a:endParaRPr lang="en-US" sz="2000" dirty="0">
              <a:latin typeface="+mn-lt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1823445" y="3048000"/>
            <a:ext cx="1453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&lt;key, value&gt;</a:t>
            </a:r>
            <a:endParaRPr lang="en-US" sz="2000" dirty="0">
              <a:latin typeface="+mn-lt"/>
            </a:endParaRPr>
          </a:p>
        </p:txBody>
      </p:sp>
      <p:cxnSp>
        <p:nvCxnSpPr>
          <p:cNvPr id="212" name="Straight Connector 211"/>
          <p:cNvCxnSpPr/>
          <p:nvPr/>
        </p:nvCxnSpPr>
        <p:spPr>
          <a:xfrm>
            <a:off x="4495800" y="3124200"/>
            <a:ext cx="0" cy="31242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/>
          <p:cNvCxnSpPr/>
          <p:nvPr/>
        </p:nvCxnSpPr>
        <p:spPr>
          <a:xfrm>
            <a:off x="6553200" y="3124200"/>
            <a:ext cx="0" cy="31242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/>
          <p:cNvCxnSpPr/>
          <p:nvPr/>
        </p:nvCxnSpPr>
        <p:spPr>
          <a:xfrm>
            <a:off x="8610600" y="3124200"/>
            <a:ext cx="0" cy="31242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9" name="TextBox 218"/>
          <p:cNvSpPr txBox="1"/>
          <p:nvPr/>
        </p:nvSpPr>
        <p:spPr>
          <a:xfrm>
            <a:off x="0" y="6324600"/>
            <a:ext cx="5105400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Shortcomings: 1. Extra synchronization</a:t>
            </a:r>
            <a:endParaRPr lang="en-US" sz="2400" dirty="0"/>
          </a:p>
        </p:txBody>
      </p:sp>
      <p:sp>
        <p:nvSpPr>
          <p:cNvPr id="220" name="Rectangle 219"/>
          <p:cNvSpPr/>
          <p:nvPr/>
        </p:nvSpPr>
        <p:spPr>
          <a:xfrm>
            <a:off x="533400" y="3581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1" name="Rectangle 220"/>
          <p:cNvSpPr/>
          <p:nvPr/>
        </p:nvSpPr>
        <p:spPr>
          <a:xfrm>
            <a:off x="533400" y="44958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2" name="Rectangle 221"/>
          <p:cNvSpPr/>
          <p:nvPr/>
        </p:nvSpPr>
        <p:spPr>
          <a:xfrm>
            <a:off x="533400" y="5486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3" name="Rectangle 222"/>
          <p:cNvSpPr/>
          <p:nvPr/>
        </p:nvSpPr>
        <p:spPr>
          <a:xfrm>
            <a:off x="2209800" y="3581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4" name="Rectangle 223"/>
          <p:cNvSpPr/>
          <p:nvPr/>
        </p:nvSpPr>
        <p:spPr>
          <a:xfrm>
            <a:off x="2209800" y="44958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5" name="Rectangle 224"/>
          <p:cNvSpPr/>
          <p:nvPr/>
        </p:nvSpPr>
        <p:spPr>
          <a:xfrm>
            <a:off x="2209800" y="5486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6" name="Rectangle 225"/>
          <p:cNvSpPr/>
          <p:nvPr/>
        </p:nvSpPr>
        <p:spPr>
          <a:xfrm>
            <a:off x="4267200" y="3581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7" name="Rectangle 226"/>
          <p:cNvSpPr/>
          <p:nvPr/>
        </p:nvSpPr>
        <p:spPr>
          <a:xfrm>
            <a:off x="4267200" y="44958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8" name="Rectangle 227"/>
          <p:cNvSpPr/>
          <p:nvPr/>
        </p:nvSpPr>
        <p:spPr>
          <a:xfrm>
            <a:off x="4267200" y="5486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9" name="Rectangle 228"/>
          <p:cNvSpPr/>
          <p:nvPr/>
        </p:nvSpPr>
        <p:spPr>
          <a:xfrm>
            <a:off x="6324600" y="3581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0" name="Rectangle 229"/>
          <p:cNvSpPr/>
          <p:nvPr/>
        </p:nvSpPr>
        <p:spPr>
          <a:xfrm>
            <a:off x="6324600" y="44958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1" name="Rectangle 230"/>
          <p:cNvSpPr/>
          <p:nvPr/>
        </p:nvSpPr>
        <p:spPr>
          <a:xfrm>
            <a:off x="6324600" y="5486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2" name="Rectangle 231"/>
          <p:cNvSpPr/>
          <p:nvPr/>
        </p:nvSpPr>
        <p:spPr>
          <a:xfrm>
            <a:off x="8382000" y="3581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3" name="Rectangle 232"/>
          <p:cNvSpPr/>
          <p:nvPr/>
        </p:nvSpPr>
        <p:spPr>
          <a:xfrm>
            <a:off x="8382000" y="44958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4" name="Rectangle 233"/>
          <p:cNvSpPr/>
          <p:nvPr/>
        </p:nvSpPr>
        <p:spPr>
          <a:xfrm>
            <a:off x="8382000" y="5486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5" name="TextBox 234"/>
          <p:cNvSpPr txBox="1"/>
          <p:nvPr/>
        </p:nvSpPr>
        <p:spPr>
          <a:xfrm>
            <a:off x="2480731" y="5902254"/>
            <a:ext cx="8179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rgbClr val="FF0000"/>
                </a:solidFill>
                <a:latin typeface="+mn-lt"/>
              </a:rPr>
              <a:t>barrier</a:t>
            </a:r>
            <a:endParaRPr lang="en-US" sz="1600" b="1" i="1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4495800" y="5886450"/>
            <a:ext cx="8179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rgbClr val="FF0000"/>
                </a:solidFill>
                <a:latin typeface="+mn-lt"/>
              </a:rPr>
              <a:t>barrier</a:t>
            </a:r>
            <a:endParaRPr lang="en-US" sz="1600" b="1" i="1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6553200" y="5928896"/>
            <a:ext cx="8179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rgbClr val="FF0000"/>
                </a:solidFill>
                <a:latin typeface="+mn-lt"/>
              </a:rPr>
              <a:t>barrier</a:t>
            </a:r>
            <a:endParaRPr lang="en-US" sz="1600" b="1" i="1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7792660" y="5974517"/>
            <a:ext cx="8179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>
                <a:solidFill>
                  <a:srgbClr val="FF0000"/>
                </a:solidFill>
                <a:latin typeface="+mn-lt"/>
              </a:rPr>
              <a:t>barrier</a:t>
            </a:r>
            <a:endParaRPr lang="en-US" sz="1600" b="1" i="1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3880845" y="2971800"/>
            <a:ext cx="1453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&lt;</a:t>
            </a:r>
            <a:r>
              <a:rPr lang="en-US" sz="2000" err="1" smtClean="0">
                <a:latin typeface="+mn-lt"/>
              </a:rPr>
              <a:t>key</a:t>
            </a:r>
            <a:r>
              <a:rPr lang="en-US" sz="2000" smtClean="0">
                <a:latin typeface="+mn-lt"/>
              </a:rPr>
              <a:t>, value</a:t>
            </a:r>
            <a:r>
              <a:rPr lang="en-US" sz="2000" dirty="0" smtClean="0">
                <a:latin typeface="+mn-lt"/>
              </a:rPr>
              <a:t>&gt;</a:t>
            </a:r>
            <a:endParaRPr lang="en-US" sz="2000" dirty="0">
              <a:latin typeface="+mn-lt"/>
            </a:endParaRPr>
          </a:p>
        </p:txBody>
      </p:sp>
      <p:sp>
        <p:nvSpPr>
          <p:cNvPr id="207" name="TextBox 206"/>
          <p:cNvSpPr txBox="1"/>
          <p:nvPr/>
        </p:nvSpPr>
        <p:spPr>
          <a:xfrm>
            <a:off x="5943600" y="3048000"/>
            <a:ext cx="20129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&lt;key, list&lt;value&gt;&gt;</a:t>
            </a:r>
            <a:endParaRPr lang="en-US" sz="2000" dirty="0">
              <a:latin typeface="+mn-lt"/>
            </a:endParaRPr>
          </a:p>
        </p:txBody>
      </p:sp>
      <p:sp>
        <p:nvSpPr>
          <p:cNvPr id="208" name="TextBox 207"/>
          <p:cNvSpPr txBox="1"/>
          <p:nvPr/>
        </p:nvSpPr>
        <p:spPr>
          <a:xfrm>
            <a:off x="8153400" y="3048000"/>
            <a:ext cx="8959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output</a:t>
            </a:r>
            <a:endParaRPr lang="en-US" sz="2000" dirty="0">
              <a:latin typeface="+mn-lt"/>
            </a:endParaRPr>
          </a:p>
        </p:txBody>
      </p:sp>
      <p:sp>
        <p:nvSpPr>
          <p:cNvPr id="8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en-US" sz="1600" dirty="0"/>
              <a:t>5</a:t>
            </a:r>
          </a:p>
        </p:txBody>
      </p:sp>
      <p:sp>
        <p:nvSpPr>
          <p:cNvPr id="4" name="Oval 3"/>
          <p:cNvSpPr/>
          <p:nvPr/>
        </p:nvSpPr>
        <p:spPr>
          <a:xfrm>
            <a:off x="1981200" y="2895600"/>
            <a:ext cx="990600" cy="3352800"/>
          </a:xfrm>
          <a:prstGeom prst="ellipse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6096000" y="2895600"/>
            <a:ext cx="990600" cy="3352800"/>
          </a:xfrm>
          <a:prstGeom prst="ellipse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37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 animBg="1"/>
      <p:bldP spid="176" grpId="0" animBg="1"/>
      <p:bldP spid="175" grpId="0" animBg="1"/>
      <p:bldP spid="209" grpId="0"/>
      <p:bldP spid="10" grpId="0" animBg="1"/>
      <p:bldP spid="70" grpId="0" animBg="1"/>
      <p:bldP spid="73" grpId="0" animBg="1"/>
      <p:bldP spid="7" grpId="0"/>
      <p:bldP spid="30" grpId="0"/>
      <p:bldP spid="76" grpId="0"/>
      <p:bldP spid="77" grpId="0"/>
      <p:bldP spid="107" grpId="0"/>
      <p:bldP spid="111" grpId="0"/>
      <p:bldP spid="143" grpId="0" animBg="1"/>
      <p:bldP spid="145" grpId="0" animBg="1"/>
      <p:bldP spid="147" grpId="0" animBg="1"/>
      <p:bldP spid="157" grpId="0"/>
      <p:bldP spid="182" grpId="0"/>
      <p:bldP spid="198" grpId="0" animBg="1"/>
      <p:bldP spid="200" grpId="0" animBg="1"/>
      <p:bldP spid="201" grpId="0" animBg="1"/>
      <p:bldP spid="202" grpId="0" animBg="1"/>
      <p:bldP spid="203" grpId="0" animBg="1"/>
      <p:bldP spid="204" grpId="0"/>
      <p:bldP spid="205" grpId="0"/>
      <p:bldP spid="219" grpId="0" animBg="1"/>
      <p:bldP spid="220" grpId="0" animBg="1"/>
      <p:bldP spid="221" grpId="0" animBg="1"/>
      <p:bldP spid="222" grpId="0" animBg="1"/>
      <p:bldP spid="223" grpId="0" animBg="1"/>
      <p:bldP spid="224" grpId="0" animBg="1"/>
      <p:bldP spid="225" grpId="0" animBg="1"/>
      <p:bldP spid="226" grpId="0" animBg="1"/>
      <p:bldP spid="227" grpId="0" animBg="1"/>
      <p:bldP spid="228" grpId="0" animBg="1"/>
      <p:bldP spid="229" grpId="0" animBg="1"/>
      <p:bldP spid="230" grpId="0" animBg="1"/>
      <p:bldP spid="231" grpId="0" animBg="1"/>
      <p:bldP spid="232" grpId="0" animBg="1"/>
      <p:bldP spid="233" grpId="0" animBg="1"/>
      <p:bldP spid="234" grpId="0" animBg="1"/>
      <p:bldP spid="235" grpId="0"/>
      <p:bldP spid="82" grpId="0"/>
      <p:bldP spid="83" grpId="0"/>
      <p:bldP spid="84" grpId="0"/>
      <p:bldP spid="206" grpId="0"/>
      <p:bldP spid="207" grpId="0"/>
      <p:bldP spid="208" grpId="0"/>
      <p:bldP spid="4" grpId="0" animBg="1"/>
      <p:bldP spid="8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</a:t>
            </a:r>
            <a:r>
              <a:rPr lang="en-US" dirty="0" smtClean="0"/>
              <a:t>Data </a:t>
            </a:r>
            <a:r>
              <a:rPr lang="en-US" dirty="0"/>
              <a:t>Management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 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7" name="Content Placeholder 2"/>
          <p:cNvSpPr>
            <a:spLocks noGrp="1"/>
          </p:cNvSpPr>
          <p:nvPr>
            <p:ph idx="1"/>
          </p:nvPr>
        </p:nvSpPr>
        <p:spPr>
          <a:xfrm>
            <a:off x="381000" y="1752600"/>
            <a:ext cx="8229600" cy="6096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97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en-US" sz="1600" dirty="0"/>
              <a:t>6</a:t>
            </a:r>
          </a:p>
        </p:txBody>
      </p:sp>
      <p:sp>
        <p:nvSpPr>
          <p:cNvPr id="83" name="Content Placeholder 2"/>
          <p:cNvSpPr txBox="1">
            <a:spLocks/>
          </p:cNvSpPr>
          <p:nvPr/>
        </p:nvSpPr>
        <p:spPr bwMode="auto">
          <a:xfrm>
            <a:off x="381000" y="1752600"/>
            <a:ext cx="82296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Zoom in map and aggregate phases</a:t>
            </a:r>
            <a:endParaRPr lang="en-US" dirty="0"/>
          </a:p>
        </p:txBody>
      </p:sp>
      <p:sp>
        <p:nvSpPr>
          <p:cNvPr id="84" name="Oval 83"/>
          <p:cNvSpPr/>
          <p:nvPr/>
        </p:nvSpPr>
        <p:spPr>
          <a:xfrm>
            <a:off x="1219200" y="36904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990600" y="38428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Oval 85"/>
          <p:cNvSpPr/>
          <p:nvPr/>
        </p:nvSpPr>
        <p:spPr>
          <a:xfrm>
            <a:off x="1219200" y="45286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87" name="Straight Arrow Connector 86"/>
          <p:cNvCxnSpPr/>
          <p:nvPr/>
        </p:nvCxnSpPr>
        <p:spPr>
          <a:xfrm>
            <a:off x="990600" y="4757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Oval 87"/>
          <p:cNvSpPr/>
          <p:nvPr/>
        </p:nvSpPr>
        <p:spPr>
          <a:xfrm>
            <a:off x="1219200" y="551925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89" name="Straight Arrow Connector 88"/>
          <p:cNvCxnSpPr/>
          <p:nvPr/>
        </p:nvCxnSpPr>
        <p:spPr>
          <a:xfrm>
            <a:off x="990600" y="57478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533400" y="4985850"/>
            <a:ext cx="348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n-lt"/>
              </a:rPr>
              <a:t>…</a:t>
            </a:r>
            <a:endParaRPr lang="en-US" b="1" dirty="0">
              <a:latin typeface="+mn-lt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0" y="3614250"/>
            <a:ext cx="42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P0</a:t>
            </a:r>
            <a:endParaRPr lang="en-US" dirty="0">
              <a:latin typeface="+mn-lt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22466" y="4528650"/>
            <a:ext cx="42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P1</a:t>
            </a:r>
            <a:endParaRPr lang="en-US" dirty="0">
              <a:latin typeface="+mn-lt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22466" y="5519250"/>
            <a:ext cx="42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Pn</a:t>
            </a:r>
            <a:endParaRPr lang="en-US" dirty="0">
              <a:latin typeface="+mn-lt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2286000" y="5018700"/>
            <a:ext cx="348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n-lt"/>
              </a:rPr>
              <a:t>…</a:t>
            </a:r>
            <a:endParaRPr lang="en-US" b="1" dirty="0">
              <a:latin typeface="+mn-lt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343400" y="5062050"/>
            <a:ext cx="348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n-lt"/>
              </a:rPr>
              <a:t>…</a:t>
            </a:r>
            <a:endParaRPr lang="en-US" b="1" dirty="0">
              <a:latin typeface="+mn-lt"/>
            </a:endParaRPr>
          </a:p>
        </p:txBody>
      </p:sp>
      <p:cxnSp>
        <p:nvCxnSpPr>
          <p:cNvPr id="96" name="Straight Arrow Connector 95"/>
          <p:cNvCxnSpPr/>
          <p:nvPr/>
        </p:nvCxnSpPr>
        <p:spPr>
          <a:xfrm>
            <a:off x="1981200" y="38428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>
            <a:off x="1981200" y="4757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1981200" y="57478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>
            <a:off x="2667000" y="3842850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 flipV="1">
            <a:off x="2667000" y="3864525"/>
            <a:ext cx="1600200" cy="8927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>
            <a:off x="2667000" y="5747850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2" name="Oval 101"/>
          <p:cNvSpPr/>
          <p:nvPr/>
        </p:nvSpPr>
        <p:spPr>
          <a:xfrm>
            <a:off x="5029200" y="36142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103" name="Straight Arrow Connector 102"/>
          <p:cNvCxnSpPr/>
          <p:nvPr/>
        </p:nvCxnSpPr>
        <p:spPr>
          <a:xfrm>
            <a:off x="4800600" y="38428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4" name="Oval 113"/>
          <p:cNvSpPr/>
          <p:nvPr/>
        </p:nvSpPr>
        <p:spPr>
          <a:xfrm>
            <a:off x="5029200" y="45286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115" name="Straight Arrow Connector 114"/>
          <p:cNvCxnSpPr/>
          <p:nvPr/>
        </p:nvCxnSpPr>
        <p:spPr>
          <a:xfrm>
            <a:off x="4800600" y="4757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Oval 115"/>
          <p:cNvSpPr/>
          <p:nvPr/>
        </p:nvSpPr>
        <p:spPr>
          <a:xfrm>
            <a:off x="5029200" y="551925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convert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117" name="Straight Arrow Connector 116"/>
          <p:cNvCxnSpPr/>
          <p:nvPr/>
        </p:nvCxnSpPr>
        <p:spPr>
          <a:xfrm>
            <a:off x="4800600" y="57478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6096000" y="38428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>
            <a:off x="6096000" y="4757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>
            <a:off x="6096000" y="57478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TextBox 120"/>
          <p:cNvSpPr txBox="1"/>
          <p:nvPr/>
        </p:nvSpPr>
        <p:spPr>
          <a:xfrm>
            <a:off x="6400800" y="5018700"/>
            <a:ext cx="348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n-lt"/>
              </a:rPr>
              <a:t>…</a:t>
            </a:r>
            <a:endParaRPr lang="en-US" b="1" dirty="0">
              <a:latin typeface="+mn-lt"/>
            </a:endParaRPr>
          </a:p>
        </p:txBody>
      </p:sp>
      <p:cxnSp>
        <p:nvCxnSpPr>
          <p:cNvPr id="122" name="Straight Arrow Connector 121"/>
          <p:cNvCxnSpPr/>
          <p:nvPr/>
        </p:nvCxnSpPr>
        <p:spPr>
          <a:xfrm>
            <a:off x="6858000" y="37995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>
            <a:off x="6858000" y="47139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>
            <a:off x="6858000" y="570450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5" name="Oval 124"/>
          <p:cNvSpPr/>
          <p:nvPr/>
        </p:nvSpPr>
        <p:spPr>
          <a:xfrm>
            <a:off x="7086600" y="3657600"/>
            <a:ext cx="1143000" cy="33103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rgbClr val="FF0000"/>
                </a:solidFill>
              </a:rPr>
              <a:t>reduce</a:t>
            </a:r>
            <a:endParaRPr lang="en-US" sz="1600" b="1" i="1" dirty="0">
              <a:solidFill>
                <a:srgbClr val="FF0000"/>
              </a:solidFill>
            </a:endParaRPr>
          </a:p>
        </p:txBody>
      </p:sp>
      <p:sp>
        <p:nvSpPr>
          <p:cNvPr id="126" name="Oval 125"/>
          <p:cNvSpPr/>
          <p:nvPr/>
        </p:nvSpPr>
        <p:spPr>
          <a:xfrm>
            <a:off x="7086600" y="4572000"/>
            <a:ext cx="1143000" cy="33103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rgbClr val="FF0000"/>
                </a:solidFill>
              </a:rPr>
              <a:t>reduce</a:t>
            </a:r>
            <a:endParaRPr lang="en-US" sz="1600" b="1" i="1" dirty="0">
              <a:solidFill>
                <a:srgbClr val="FF0000"/>
              </a:solidFill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7086600" y="5562600"/>
            <a:ext cx="1143000" cy="33103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rgbClr val="FF0000"/>
                </a:solidFill>
              </a:rPr>
              <a:t>reduce</a:t>
            </a:r>
            <a:endParaRPr lang="en-US" sz="1600" b="1" i="1" dirty="0">
              <a:solidFill>
                <a:srgbClr val="FF0000"/>
              </a:solidFill>
            </a:endParaRPr>
          </a:p>
        </p:txBody>
      </p:sp>
      <p:cxnSp>
        <p:nvCxnSpPr>
          <p:cNvPr id="128" name="Straight Arrow Connector 127"/>
          <p:cNvCxnSpPr/>
          <p:nvPr/>
        </p:nvCxnSpPr>
        <p:spPr>
          <a:xfrm>
            <a:off x="8153400" y="38428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/>
          <p:nvPr/>
        </p:nvCxnSpPr>
        <p:spPr>
          <a:xfrm>
            <a:off x="8153400" y="4757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>
            <a:off x="8153400" y="57478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TextBox 136"/>
          <p:cNvSpPr txBox="1"/>
          <p:nvPr/>
        </p:nvSpPr>
        <p:spPr>
          <a:xfrm>
            <a:off x="8458200" y="5018700"/>
            <a:ext cx="348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+mn-lt"/>
              </a:rPr>
              <a:t>…</a:t>
            </a:r>
            <a:endParaRPr lang="en-US" b="1" dirty="0">
              <a:latin typeface="+mn-lt"/>
            </a:endParaRPr>
          </a:p>
        </p:txBody>
      </p:sp>
      <p:cxnSp>
        <p:nvCxnSpPr>
          <p:cNvPr id="138" name="Straight Arrow Connector 137"/>
          <p:cNvCxnSpPr/>
          <p:nvPr/>
        </p:nvCxnSpPr>
        <p:spPr>
          <a:xfrm>
            <a:off x="2667000" y="3821175"/>
            <a:ext cx="1600200" cy="9577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>
            <a:off x="2667000" y="3821175"/>
            <a:ext cx="1600200" cy="1948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>
            <a:off x="2667000" y="4735575"/>
            <a:ext cx="1600200" cy="43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>
            <a:off x="2667000" y="4735575"/>
            <a:ext cx="1600200" cy="10339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flipV="1">
            <a:off x="2667000" y="4778925"/>
            <a:ext cx="1600200" cy="9472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 flipV="1">
            <a:off x="2667000" y="3864525"/>
            <a:ext cx="1600200" cy="18616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0" name="Rectangle 149"/>
          <p:cNvSpPr/>
          <p:nvPr/>
        </p:nvSpPr>
        <p:spPr>
          <a:xfrm>
            <a:off x="457200" y="35052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/>
        </p:nvSpPr>
        <p:spPr>
          <a:xfrm>
            <a:off x="2133600" y="35052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4191000" y="35052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/>
        </p:nvSpPr>
        <p:spPr>
          <a:xfrm>
            <a:off x="6248400" y="35052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Rectangle 163"/>
          <p:cNvSpPr/>
          <p:nvPr/>
        </p:nvSpPr>
        <p:spPr>
          <a:xfrm>
            <a:off x="8305800" y="35052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TextBox 164"/>
          <p:cNvSpPr txBox="1"/>
          <p:nvPr/>
        </p:nvSpPr>
        <p:spPr>
          <a:xfrm>
            <a:off x="474112" y="322820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input</a:t>
            </a:r>
            <a:endParaRPr lang="en-US" dirty="0">
              <a:latin typeface="+mn-lt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2047598" y="3200400"/>
            <a:ext cx="1300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&lt;</a:t>
            </a:r>
            <a:r>
              <a:rPr lang="en-US" dirty="0" err="1" smtClean="0">
                <a:latin typeface="+mn-lt"/>
              </a:rPr>
              <a:t>key,value</a:t>
            </a:r>
            <a:r>
              <a:rPr lang="en-US" dirty="0" smtClean="0">
                <a:latin typeface="+mn-lt"/>
              </a:rPr>
              <a:t>&gt;</a:t>
            </a:r>
            <a:endParaRPr lang="en-US" dirty="0">
              <a:latin typeface="+mn-lt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4038600" y="3200400"/>
            <a:ext cx="1300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&lt;</a:t>
            </a:r>
            <a:r>
              <a:rPr lang="en-US" dirty="0" err="1" smtClean="0">
                <a:latin typeface="+mn-lt"/>
              </a:rPr>
              <a:t>key,value</a:t>
            </a:r>
            <a:r>
              <a:rPr lang="en-US" dirty="0" smtClean="0">
                <a:latin typeface="+mn-lt"/>
              </a:rPr>
              <a:t>&gt;</a:t>
            </a:r>
            <a:endParaRPr lang="en-US" dirty="0">
              <a:latin typeface="+mn-lt"/>
            </a:endParaRPr>
          </a:p>
        </p:txBody>
      </p:sp>
      <p:sp>
        <p:nvSpPr>
          <p:cNvPr id="168" name="TextBox 167"/>
          <p:cNvSpPr txBox="1"/>
          <p:nvPr/>
        </p:nvSpPr>
        <p:spPr>
          <a:xfrm>
            <a:off x="5867400" y="3200400"/>
            <a:ext cx="1803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&lt;</a:t>
            </a:r>
            <a:r>
              <a:rPr lang="en-US" dirty="0" err="1" smtClean="0">
                <a:latin typeface="+mn-lt"/>
              </a:rPr>
              <a:t>key,list</a:t>
            </a:r>
            <a:r>
              <a:rPr lang="en-US" dirty="0" smtClean="0">
                <a:latin typeface="+mn-lt"/>
              </a:rPr>
              <a:t>&lt;value&gt;&gt;</a:t>
            </a:r>
            <a:endParaRPr lang="en-US" dirty="0">
              <a:latin typeface="+mn-lt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8305800" y="3200400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output</a:t>
            </a:r>
            <a:endParaRPr lang="en-US" dirty="0">
              <a:latin typeface="+mn-lt"/>
            </a:endParaRPr>
          </a:p>
        </p:txBody>
      </p:sp>
      <p:sp>
        <p:nvSpPr>
          <p:cNvPr id="170" name="Oval 169"/>
          <p:cNvSpPr/>
          <p:nvPr/>
        </p:nvSpPr>
        <p:spPr>
          <a:xfrm>
            <a:off x="2667000" y="3505200"/>
            <a:ext cx="1524000" cy="37438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aggregate</a:t>
            </a:r>
            <a:endParaRPr lang="en-US" sz="16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9" name="Rectangle 188"/>
          <p:cNvSpPr/>
          <p:nvPr/>
        </p:nvSpPr>
        <p:spPr>
          <a:xfrm>
            <a:off x="533400" y="36576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Rectangle 189"/>
          <p:cNvSpPr/>
          <p:nvPr/>
        </p:nvSpPr>
        <p:spPr>
          <a:xfrm>
            <a:off x="533400" y="4572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Rectangle 191"/>
          <p:cNvSpPr/>
          <p:nvPr/>
        </p:nvSpPr>
        <p:spPr>
          <a:xfrm>
            <a:off x="533400" y="55626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/>
          <p:cNvSpPr/>
          <p:nvPr/>
        </p:nvSpPr>
        <p:spPr>
          <a:xfrm>
            <a:off x="2209800" y="36576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Rectangle 194"/>
          <p:cNvSpPr/>
          <p:nvPr/>
        </p:nvSpPr>
        <p:spPr>
          <a:xfrm>
            <a:off x="2209800" y="4572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Rectangle 195"/>
          <p:cNvSpPr/>
          <p:nvPr/>
        </p:nvSpPr>
        <p:spPr>
          <a:xfrm>
            <a:off x="2209800" y="55626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Rectangle 198"/>
          <p:cNvSpPr/>
          <p:nvPr/>
        </p:nvSpPr>
        <p:spPr>
          <a:xfrm>
            <a:off x="4267200" y="36576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Rectangle 209"/>
          <p:cNvSpPr/>
          <p:nvPr/>
        </p:nvSpPr>
        <p:spPr>
          <a:xfrm>
            <a:off x="4267200" y="4572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ectangle 214"/>
          <p:cNvSpPr/>
          <p:nvPr/>
        </p:nvSpPr>
        <p:spPr>
          <a:xfrm>
            <a:off x="4267200" y="55626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ectangle 215"/>
          <p:cNvSpPr/>
          <p:nvPr/>
        </p:nvSpPr>
        <p:spPr>
          <a:xfrm>
            <a:off x="6324600" y="36576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/>
          <p:nvPr/>
        </p:nvSpPr>
        <p:spPr>
          <a:xfrm>
            <a:off x="6324600" y="4572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Rectangle 217"/>
          <p:cNvSpPr/>
          <p:nvPr/>
        </p:nvSpPr>
        <p:spPr>
          <a:xfrm>
            <a:off x="6324600" y="55626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Rectangle 219"/>
          <p:cNvSpPr/>
          <p:nvPr/>
        </p:nvSpPr>
        <p:spPr>
          <a:xfrm>
            <a:off x="8382000" y="36576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Rectangle 220"/>
          <p:cNvSpPr/>
          <p:nvPr/>
        </p:nvSpPr>
        <p:spPr>
          <a:xfrm>
            <a:off x="8382000" y="4572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Rectangle 221"/>
          <p:cNvSpPr/>
          <p:nvPr/>
        </p:nvSpPr>
        <p:spPr>
          <a:xfrm>
            <a:off x="8382000" y="55626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143000" y="3048000"/>
            <a:ext cx="3810000" cy="3124200"/>
          </a:xfrm>
          <a:prstGeom prst="rect">
            <a:avLst/>
          </a:prstGeom>
          <a:noFill/>
          <a:ln w="19050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286000" y="2590800"/>
            <a:ext cx="11786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n-lt"/>
              </a:rPr>
              <a:t>z</a:t>
            </a:r>
            <a:r>
              <a:rPr lang="en-US" sz="2400" dirty="0" smtClean="0">
                <a:latin typeface="+mn-lt"/>
              </a:rPr>
              <a:t>oom in</a:t>
            </a:r>
            <a:endParaRPr lang="en-US" sz="2400" dirty="0">
              <a:latin typeface="+mn-lt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0" y="6324600"/>
            <a:ext cx="4953000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Shortcomings</a:t>
            </a:r>
            <a:r>
              <a:rPr lang="en-US" sz="2400" smtClean="0"/>
              <a:t>: </a:t>
            </a:r>
            <a:r>
              <a:rPr lang="en-US" sz="2400"/>
              <a:t>2</a:t>
            </a:r>
            <a:r>
              <a:rPr lang="en-US" sz="2400" smtClean="0"/>
              <a:t>. </a:t>
            </a:r>
            <a:r>
              <a:rPr lang="en-US" sz="2400" dirty="0" smtClean="0"/>
              <a:t>Extra data staging</a:t>
            </a:r>
            <a:endParaRPr lang="en-US" sz="2400" dirty="0"/>
          </a:p>
        </p:txBody>
      </p:sp>
      <p:sp>
        <p:nvSpPr>
          <p:cNvPr id="80" name="Oval 79"/>
          <p:cNvSpPr/>
          <p:nvPr/>
        </p:nvSpPr>
        <p:spPr>
          <a:xfrm>
            <a:off x="1981200" y="2895600"/>
            <a:ext cx="990600" cy="3352800"/>
          </a:xfrm>
          <a:prstGeom prst="ellipse">
            <a:avLst/>
          </a:prstGeom>
          <a:noFill/>
          <a:ln w="38100"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171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9" grpId="0" animBg="1"/>
      <p:bldP spid="8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Rectangle 347"/>
          <p:cNvSpPr/>
          <p:nvPr/>
        </p:nvSpPr>
        <p:spPr>
          <a:xfrm>
            <a:off x="5029200" y="3276600"/>
            <a:ext cx="1295400" cy="30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Rectangle 299"/>
          <p:cNvSpPr/>
          <p:nvPr/>
        </p:nvSpPr>
        <p:spPr>
          <a:xfrm>
            <a:off x="7543800" y="3124200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TextBox 67"/>
          <p:cNvSpPr txBox="1"/>
          <p:nvPr/>
        </p:nvSpPr>
        <p:spPr>
          <a:xfrm>
            <a:off x="3505200" y="4800600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+mn-lt"/>
              </a:rPr>
              <a:t>send buffer</a:t>
            </a:r>
            <a:endParaRPr lang="en-US" sz="1600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429000" y="2971800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+mn-lt"/>
              </a:rPr>
              <a:t>send buffer</a:t>
            </a:r>
            <a:endParaRPr lang="en-US" sz="1600" dirty="0">
              <a:latin typeface="+mn-lt"/>
            </a:endParaRPr>
          </a:p>
        </p:txBody>
      </p:sp>
      <p:sp>
        <p:nvSpPr>
          <p:cNvPr id="360" name="TextBox 359"/>
          <p:cNvSpPr txBox="1"/>
          <p:nvPr/>
        </p:nvSpPr>
        <p:spPr>
          <a:xfrm>
            <a:off x="0" y="6248400"/>
            <a:ext cx="8763000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smtClean="0"/>
              <a:t>Shortcomings: 3. </a:t>
            </a:r>
            <a:r>
              <a:rPr lang="en-US" sz="2400" dirty="0"/>
              <a:t>E</a:t>
            </a:r>
            <a:r>
              <a:rPr lang="en-US" sz="2400" dirty="0" smtClean="0"/>
              <a:t>xtra </a:t>
            </a:r>
            <a:r>
              <a:rPr lang="en-US" sz="2400" dirty="0"/>
              <a:t>memory </a:t>
            </a:r>
            <a:r>
              <a:rPr lang="en-US" sz="2400" dirty="0" smtClean="0"/>
              <a:t>use; </a:t>
            </a:r>
            <a:r>
              <a:rPr lang="en-US" sz="2400" dirty="0"/>
              <a:t>4</a:t>
            </a:r>
            <a:r>
              <a:rPr lang="en-US" sz="2400" dirty="0" smtClean="0"/>
              <a:t>. Inefficient data management </a:t>
            </a:r>
            <a:endParaRPr lang="en-US" sz="2400" dirty="0"/>
          </a:p>
        </p:txBody>
      </p:sp>
      <p:sp>
        <p:nvSpPr>
          <p:cNvPr id="334" name="Rectangle 333"/>
          <p:cNvSpPr/>
          <p:nvPr/>
        </p:nvSpPr>
        <p:spPr>
          <a:xfrm>
            <a:off x="4191000" y="3276600"/>
            <a:ext cx="152400" cy="304800"/>
          </a:xfrm>
          <a:prstGeom prst="rect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Rectangle 328"/>
          <p:cNvSpPr/>
          <p:nvPr/>
        </p:nvSpPr>
        <p:spPr>
          <a:xfrm>
            <a:off x="3505200" y="3276600"/>
            <a:ext cx="685800" cy="30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Rectangle 329"/>
          <p:cNvSpPr/>
          <p:nvPr/>
        </p:nvSpPr>
        <p:spPr>
          <a:xfrm>
            <a:off x="3505200" y="5105400"/>
            <a:ext cx="533400" cy="30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7" name="Rectangle 336"/>
          <p:cNvSpPr/>
          <p:nvPr/>
        </p:nvSpPr>
        <p:spPr>
          <a:xfrm>
            <a:off x="4038600" y="5105400"/>
            <a:ext cx="304800" cy="304800"/>
          </a:xfrm>
          <a:prstGeom prst="rect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Intermediate Data Management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305800" cy="762000"/>
          </a:xfrm>
        </p:spPr>
        <p:txBody>
          <a:bodyPr/>
          <a:lstStyle/>
          <a:p>
            <a:r>
              <a:rPr lang="en-US" dirty="0"/>
              <a:t>Each </a:t>
            </a:r>
            <a:r>
              <a:rPr lang="en-US" dirty="0" smtClean="0"/>
              <a:t>staging area </a:t>
            </a:r>
            <a:r>
              <a:rPr lang="en-US" dirty="0"/>
              <a:t>has one in-memory buffer (called </a:t>
            </a:r>
            <a:r>
              <a:rPr lang="en-US" dirty="0" smtClean="0"/>
              <a:t>page)</a:t>
            </a:r>
          </a:p>
          <a:p>
            <a:r>
              <a:rPr lang="en-US" dirty="0"/>
              <a:t>I</a:t>
            </a:r>
            <a:r>
              <a:rPr lang="en-US" dirty="0" smtClean="0"/>
              <a:t>f the page is full</a:t>
            </a:r>
            <a:r>
              <a:rPr lang="en-US" dirty="0"/>
              <a:t>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MR-MPI spills data to the disk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 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29" name="Rectangle 228"/>
          <p:cNvSpPr/>
          <p:nvPr/>
        </p:nvSpPr>
        <p:spPr>
          <a:xfrm>
            <a:off x="1905000" y="51054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Rectangle 233"/>
          <p:cNvSpPr/>
          <p:nvPr/>
        </p:nvSpPr>
        <p:spPr>
          <a:xfrm>
            <a:off x="1905000" y="32766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/>
          <p:cNvSpPr/>
          <p:nvPr/>
        </p:nvSpPr>
        <p:spPr>
          <a:xfrm>
            <a:off x="7696200" y="51054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Can 239"/>
          <p:cNvSpPr/>
          <p:nvPr/>
        </p:nvSpPr>
        <p:spPr>
          <a:xfrm>
            <a:off x="7620000" y="5486400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Rectangle 240"/>
          <p:cNvSpPr/>
          <p:nvPr/>
        </p:nvSpPr>
        <p:spPr>
          <a:xfrm>
            <a:off x="7696200" y="32766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Can 241"/>
          <p:cNvSpPr/>
          <p:nvPr/>
        </p:nvSpPr>
        <p:spPr>
          <a:xfrm>
            <a:off x="7620000" y="3657600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ctangle 244"/>
          <p:cNvSpPr/>
          <p:nvPr/>
        </p:nvSpPr>
        <p:spPr>
          <a:xfrm>
            <a:off x="3505200" y="32766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ectangle 245"/>
          <p:cNvSpPr/>
          <p:nvPr/>
        </p:nvSpPr>
        <p:spPr>
          <a:xfrm>
            <a:off x="5029200" y="3276600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ctangle 247"/>
          <p:cNvSpPr/>
          <p:nvPr/>
        </p:nvSpPr>
        <p:spPr>
          <a:xfrm>
            <a:off x="3505200" y="51054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/>
          <p:cNvSpPr/>
          <p:nvPr/>
        </p:nvSpPr>
        <p:spPr>
          <a:xfrm>
            <a:off x="5029200" y="5105400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Rectangle 251"/>
          <p:cNvSpPr/>
          <p:nvPr/>
        </p:nvSpPr>
        <p:spPr>
          <a:xfrm>
            <a:off x="3505200" y="38100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Rectangle 252"/>
          <p:cNvSpPr/>
          <p:nvPr/>
        </p:nvSpPr>
        <p:spPr>
          <a:xfrm>
            <a:off x="3505200" y="27432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4" name="Rectangle 253"/>
          <p:cNvSpPr/>
          <p:nvPr/>
        </p:nvSpPr>
        <p:spPr>
          <a:xfrm>
            <a:off x="3505200" y="56388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Rectangle 254"/>
          <p:cNvSpPr/>
          <p:nvPr/>
        </p:nvSpPr>
        <p:spPr>
          <a:xfrm>
            <a:off x="3505200" y="4572000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9" name="Straight Connector 258"/>
          <p:cNvCxnSpPr/>
          <p:nvPr/>
        </p:nvCxnSpPr>
        <p:spPr>
          <a:xfrm>
            <a:off x="304800" y="4572000"/>
            <a:ext cx="8991600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1" name="TextBox 260"/>
          <p:cNvSpPr txBox="1"/>
          <p:nvPr/>
        </p:nvSpPr>
        <p:spPr>
          <a:xfrm>
            <a:off x="228600" y="3288268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P0</a:t>
            </a:r>
            <a:endParaRPr lang="en-US" dirty="0">
              <a:latin typeface="+mn-lt"/>
            </a:endParaRPr>
          </a:p>
        </p:txBody>
      </p:sp>
      <p:sp>
        <p:nvSpPr>
          <p:cNvPr id="262" name="TextBox 261"/>
          <p:cNvSpPr txBox="1"/>
          <p:nvPr/>
        </p:nvSpPr>
        <p:spPr>
          <a:xfrm>
            <a:off x="228600" y="5117068"/>
            <a:ext cx="424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P1</a:t>
            </a:r>
            <a:endParaRPr lang="en-US" dirty="0">
              <a:latin typeface="+mn-lt"/>
            </a:endParaRPr>
          </a:p>
        </p:txBody>
      </p:sp>
      <p:sp>
        <p:nvSpPr>
          <p:cNvPr id="264" name="Oval 263"/>
          <p:cNvSpPr/>
          <p:nvPr/>
        </p:nvSpPr>
        <p:spPr>
          <a:xfrm>
            <a:off x="762000" y="32004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266" name="Straight Arrow Connector 265"/>
          <p:cNvCxnSpPr>
            <a:stCxn id="264" idx="6"/>
            <a:endCxn id="234" idx="1"/>
          </p:cNvCxnSpPr>
          <p:nvPr/>
        </p:nvCxnSpPr>
        <p:spPr>
          <a:xfrm>
            <a:off x="1524000" y="3425693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1" name="Oval 270"/>
          <p:cNvSpPr/>
          <p:nvPr/>
        </p:nvSpPr>
        <p:spPr>
          <a:xfrm>
            <a:off x="762000" y="50292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 smtClean="0">
                <a:solidFill>
                  <a:srgbClr val="FF0000"/>
                </a:solidFill>
              </a:rPr>
              <a:t>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cxnSp>
        <p:nvCxnSpPr>
          <p:cNvPr id="272" name="Straight Arrow Connector 271"/>
          <p:cNvCxnSpPr/>
          <p:nvPr/>
        </p:nvCxnSpPr>
        <p:spPr>
          <a:xfrm>
            <a:off x="1524000" y="5254493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Arrow Connector 272"/>
          <p:cNvCxnSpPr>
            <a:stCxn id="234" idx="3"/>
            <a:endCxn id="245" idx="1"/>
          </p:cNvCxnSpPr>
          <p:nvPr/>
        </p:nvCxnSpPr>
        <p:spPr>
          <a:xfrm>
            <a:off x="2895600" y="3429000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stCxn id="245" idx="3"/>
          </p:cNvCxnSpPr>
          <p:nvPr/>
        </p:nvCxnSpPr>
        <p:spPr>
          <a:xfrm>
            <a:off x="4495800" y="3429000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stCxn id="246" idx="3"/>
            <a:endCxn id="241" idx="1"/>
          </p:cNvCxnSpPr>
          <p:nvPr/>
        </p:nvCxnSpPr>
        <p:spPr>
          <a:xfrm>
            <a:off x="7010400" y="3429000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2" name="Can 281"/>
          <p:cNvSpPr/>
          <p:nvPr/>
        </p:nvSpPr>
        <p:spPr>
          <a:xfrm>
            <a:off x="1828800" y="3657600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Can 282"/>
          <p:cNvSpPr/>
          <p:nvPr/>
        </p:nvSpPr>
        <p:spPr>
          <a:xfrm>
            <a:off x="1828800" y="5486400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4" name="Straight Arrow Connector 283"/>
          <p:cNvCxnSpPr>
            <a:stCxn id="229" idx="3"/>
            <a:endCxn id="248" idx="1"/>
          </p:cNvCxnSpPr>
          <p:nvPr/>
        </p:nvCxnSpPr>
        <p:spPr>
          <a:xfrm>
            <a:off x="2895600" y="5257800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Arrow Connector 286"/>
          <p:cNvCxnSpPr>
            <a:stCxn id="248" idx="3"/>
            <a:endCxn id="249" idx="1"/>
          </p:cNvCxnSpPr>
          <p:nvPr/>
        </p:nvCxnSpPr>
        <p:spPr>
          <a:xfrm>
            <a:off x="4495800" y="5257800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/>
          <p:cNvCxnSpPr>
            <a:stCxn id="249" idx="3"/>
            <a:endCxn id="239" idx="1"/>
          </p:cNvCxnSpPr>
          <p:nvPr/>
        </p:nvCxnSpPr>
        <p:spPr>
          <a:xfrm>
            <a:off x="7010400" y="5257800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3" name="Straight Arrow Connector 292"/>
          <p:cNvCxnSpPr>
            <a:stCxn id="245" idx="3"/>
            <a:endCxn id="249" idx="1"/>
          </p:cNvCxnSpPr>
          <p:nvPr/>
        </p:nvCxnSpPr>
        <p:spPr>
          <a:xfrm>
            <a:off x="4495800" y="3429000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/>
          <p:cNvCxnSpPr>
            <a:stCxn id="248" idx="3"/>
            <a:endCxn id="246" idx="1"/>
          </p:cNvCxnSpPr>
          <p:nvPr/>
        </p:nvCxnSpPr>
        <p:spPr>
          <a:xfrm flipV="1">
            <a:off x="4495800" y="3429000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9" name="Rectangle 298"/>
          <p:cNvSpPr/>
          <p:nvPr/>
        </p:nvSpPr>
        <p:spPr>
          <a:xfrm>
            <a:off x="1752600" y="3124200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1" name="TextBox 300"/>
          <p:cNvSpPr txBox="1"/>
          <p:nvPr/>
        </p:nvSpPr>
        <p:spPr>
          <a:xfrm>
            <a:off x="1676400" y="2743200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s</a:t>
            </a:r>
            <a:r>
              <a:rPr lang="en-US" sz="2000" dirty="0" smtClean="0">
                <a:latin typeface="+mn-lt"/>
              </a:rPr>
              <a:t>taging area</a:t>
            </a:r>
            <a:endParaRPr lang="en-US" sz="2000" dirty="0">
              <a:latin typeface="+mn-lt"/>
            </a:endParaRPr>
          </a:p>
        </p:txBody>
      </p:sp>
      <p:sp>
        <p:nvSpPr>
          <p:cNvPr id="302" name="TextBox 301"/>
          <p:cNvSpPr txBox="1"/>
          <p:nvPr/>
        </p:nvSpPr>
        <p:spPr>
          <a:xfrm>
            <a:off x="7467600" y="2743200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s</a:t>
            </a:r>
            <a:r>
              <a:rPr lang="en-US" sz="2000" dirty="0" smtClean="0">
                <a:latin typeface="+mn-lt"/>
              </a:rPr>
              <a:t>taging area</a:t>
            </a:r>
            <a:endParaRPr lang="en-US" sz="2000" dirty="0">
              <a:latin typeface="+mn-lt"/>
            </a:endParaRPr>
          </a:p>
        </p:txBody>
      </p:sp>
      <p:cxnSp>
        <p:nvCxnSpPr>
          <p:cNvPr id="303" name="Straight Arrow Connector 302"/>
          <p:cNvCxnSpPr>
            <a:stCxn id="234" idx="3"/>
            <a:endCxn id="253" idx="1"/>
          </p:cNvCxnSpPr>
          <p:nvPr/>
        </p:nvCxnSpPr>
        <p:spPr>
          <a:xfrm flipV="1">
            <a:off x="2895600" y="2895600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6" name="Straight Arrow Connector 305"/>
          <p:cNvCxnSpPr>
            <a:stCxn id="234" idx="3"/>
            <a:endCxn id="252" idx="1"/>
          </p:cNvCxnSpPr>
          <p:nvPr/>
        </p:nvCxnSpPr>
        <p:spPr>
          <a:xfrm>
            <a:off x="2895600" y="3429000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9" name="Straight Arrow Connector 308"/>
          <p:cNvCxnSpPr>
            <a:stCxn id="252" idx="0"/>
            <a:endCxn id="245" idx="2"/>
          </p:cNvCxnSpPr>
          <p:nvPr/>
        </p:nvCxnSpPr>
        <p:spPr>
          <a:xfrm flipV="1">
            <a:off x="4000500" y="3581400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2" name="Straight Arrow Connector 311"/>
          <p:cNvCxnSpPr>
            <a:stCxn id="253" idx="2"/>
            <a:endCxn id="245" idx="0"/>
          </p:cNvCxnSpPr>
          <p:nvPr/>
        </p:nvCxnSpPr>
        <p:spPr>
          <a:xfrm>
            <a:off x="4000500" y="3048000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6" name="Straight Arrow Connector 315"/>
          <p:cNvCxnSpPr>
            <a:stCxn id="229" idx="3"/>
            <a:endCxn id="255" idx="1"/>
          </p:cNvCxnSpPr>
          <p:nvPr/>
        </p:nvCxnSpPr>
        <p:spPr>
          <a:xfrm flipV="1">
            <a:off x="2895600" y="4724400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9" name="Straight Arrow Connector 318"/>
          <p:cNvCxnSpPr>
            <a:stCxn id="229" idx="3"/>
            <a:endCxn id="254" idx="1"/>
          </p:cNvCxnSpPr>
          <p:nvPr/>
        </p:nvCxnSpPr>
        <p:spPr>
          <a:xfrm>
            <a:off x="2895600" y="5257800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2" name="Straight Arrow Connector 321"/>
          <p:cNvCxnSpPr>
            <a:stCxn id="254" idx="0"/>
            <a:endCxn id="248" idx="2"/>
          </p:cNvCxnSpPr>
          <p:nvPr/>
        </p:nvCxnSpPr>
        <p:spPr>
          <a:xfrm flipV="1">
            <a:off x="4000500" y="5410200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5" name="Straight Arrow Connector 324"/>
          <p:cNvCxnSpPr>
            <a:stCxn id="255" idx="2"/>
            <a:endCxn id="248" idx="0"/>
          </p:cNvCxnSpPr>
          <p:nvPr/>
        </p:nvCxnSpPr>
        <p:spPr>
          <a:xfrm>
            <a:off x="4000500" y="4876800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1" name="Rectangle 350"/>
          <p:cNvSpPr/>
          <p:nvPr/>
        </p:nvSpPr>
        <p:spPr>
          <a:xfrm>
            <a:off x="5029200" y="5105400"/>
            <a:ext cx="609600" cy="304800"/>
          </a:xfrm>
          <a:prstGeom prst="rect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5" name="Straight Arrow Connector 354"/>
          <p:cNvCxnSpPr>
            <a:stCxn id="241" idx="2"/>
            <a:endCxn id="242" idx="0"/>
          </p:cNvCxnSpPr>
          <p:nvPr/>
        </p:nvCxnSpPr>
        <p:spPr>
          <a:xfrm>
            <a:off x="8191500" y="3581400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6" name="Rectangle 355"/>
          <p:cNvSpPr/>
          <p:nvPr/>
        </p:nvSpPr>
        <p:spPr>
          <a:xfrm>
            <a:off x="7696200" y="3886200"/>
            <a:ext cx="990600" cy="30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Rectangle 358"/>
          <p:cNvSpPr/>
          <p:nvPr/>
        </p:nvSpPr>
        <p:spPr>
          <a:xfrm>
            <a:off x="7696200" y="3276600"/>
            <a:ext cx="304800" cy="30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934200" y="635635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altLang="en-US" sz="1600" dirty="0"/>
              <a:t>7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4953000" y="2971800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latin typeface="+mn-lt"/>
              </a:rPr>
              <a:t>receive </a:t>
            </a:r>
            <a:r>
              <a:rPr lang="en-US" sz="1600" dirty="0" smtClean="0">
                <a:latin typeface="+mn-lt"/>
              </a:rPr>
              <a:t>buffer</a:t>
            </a:r>
            <a:endParaRPr lang="en-US" sz="1600" dirty="0">
              <a:latin typeface="+mn-l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953000" y="4800600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>
                <a:latin typeface="+mn-lt"/>
              </a:rPr>
              <a:t>receive </a:t>
            </a:r>
            <a:r>
              <a:rPr lang="en-US" sz="1600" dirty="0" smtClean="0">
                <a:latin typeface="+mn-lt"/>
              </a:rPr>
              <a:t>buffer</a:t>
            </a:r>
            <a:endParaRPr lang="en-US" sz="1600" dirty="0"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188688" y="28211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3276600" y="2590800"/>
            <a:ext cx="1435862" cy="3505200"/>
            <a:chOff x="3276600" y="2590800"/>
            <a:chExt cx="1435862" cy="3505200"/>
          </a:xfrm>
        </p:grpSpPr>
        <p:sp>
          <p:nvSpPr>
            <p:cNvPr id="65" name="Oval 64"/>
            <p:cNvSpPr/>
            <p:nvPr/>
          </p:nvSpPr>
          <p:spPr>
            <a:xfrm>
              <a:off x="3276600" y="2590800"/>
              <a:ext cx="1295400" cy="533400"/>
            </a:xfrm>
            <a:prstGeom prst="ellipse">
              <a:avLst/>
            </a:prstGeom>
            <a:noFill/>
            <a:ln w="38100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3414014" y="3657600"/>
              <a:ext cx="1295400" cy="533400"/>
            </a:xfrm>
            <a:prstGeom prst="ellipse">
              <a:avLst/>
            </a:prstGeom>
            <a:noFill/>
            <a:ln w="38100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3313176" y="4419600"/>
              <a:ext cx="1295400" cy="533400"/>
            </a:xfrm>
            <a:prstGeom prst="ellipse">
              <a:avLst/>
            </a:prstGeom>
            <a:noFill/>
            <a:ln w="38100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3417062" y="5562600"/>
              <a:ext cx="1295400" cy="533400"/>
            </a:xfrm>
            <a:prstGeom prst="ellipse">
              <a:avLst/>
            </a:prstGeom>
            <a:noFill/>
            <a:ln w="38100">
              <a:solidFill>
                <a:schemeClr val="tx2">
                  <a:lumMod val="60000"/>
                  <a:lumOff val="4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7843644" y="2133600"/>
            <a:ext cx="1300356" cy="1144089"/>
            <a:chOff x="8019492" y="2133600"/>
            <a:chExt cx="1300356" cy="1144089"/>
          </a:xfrm>
        </p:grpSpPr>
        <p:sp>
          <p:nvSpPr>
            <p:cNvPr id="9" name="Up Arrow 8"/>
            <p:cNvSpPr/>
            <p:nvPr/>
          </p:nvSpPr>
          <p:spPr>
            <a:xfrm rot="12190525">
              <a:off x="8266827" y="2591889"/>
              <a:ext cx="533400" cy="685800"/>
            </a:xfrm>
            <a:prstGeom prst="up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019492" y="2133600"/>
              <a:ext cx="1300356" cy="646331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b="1" dirty="0" smtClean="0"/>
                <a:t>Static</a:t>
              </a:r>
            </a:p>
            <a:p>
              <a:pPr algn="ctr"/>
              <a:r>
                <a:rPr lang="en-US" b="1" dirty="0" smtClean="0"/>
                <a:t>Allocation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107269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.17083 -3.33333E-6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542" y="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416 0 L 0.24583 -0.26667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83" y="-13333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33333E-6 L 0.13334 0.26667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67" y="13333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667 0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5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9167 0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83" y="0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2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5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.29583 -3.33333E-6 " pathEditMode="relative" rAng="0" ptsTypes="AA">
                                      <p:cBhvr>
                                        <p:cTn id="70" dur="2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9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xit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4"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" grpId="0" animBg="1"/>
      <p:bldP spid="348" grpId="1" animBg="1"/>
      <p:bldP spid="348" grpId="2" animBg="1"/>
      <p:bldP spid="360" grpId="0" animBg="1"/>
      <p:bldP spid="334" grpId="0" animBg="1"/>
      <p:bldP spid="334" grpId="1" animBg="1"/>
      <p:bldP spid="334" grpId="2" animBg="1"/>
      <p:bldP spid="329" grpId="0" animBg="1"/>
      <p:bldP spid="329" grpId="1" animBg="1"/>
      <p:bldP spid="329" grpId="2" animBg="1"/>
      <p:bldP spid="330" grpId="0" animBg="1"/>
      <p:bldP spid="330" grpId="1" animBg="1"/>
      <p:bldP spid="330" grpId="2" animBg="1"/>
      <p:bldP spid="337" grpId="0" animBg="1"/>
      <p:bldP spid="337" grpId="1" animBg="1"/>
      <p:bldP spid="337" grpId="2" animBg="1"/>
      <p:bldP spid="252" grpId="0" animBg="1"/>
      <p:bldP spid="253" grpId="0" animBg="1"/>
      <p:bldP spid="254" grpId="0" animBg="1"/>
      <p:bldP spid="255" grpId="0" animBg="1"/>
      <p:bldP spid="351" grpId="0" animBg="1"/>
      <p:bldP spid="351" grpId="1" animBg="1"/>
      <p:bldP spid="356" grpId="0" animBg="1"/>
      <p:bldP spid="35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Shortcomings of MR-MPI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05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Use extra synchronization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Use extra data staging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 extra </a:t>
            </a:r>
            <a:r>
              <a:rPr lang="en-US" dirty="0" smtClean="0"/>
              <a:t>memory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Manage intermediate data inefficiently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8</a:t>
            </a:fld>
            <a:endParaRPr lang="en-US" altLang="en-US" sz="1600"/>
          </a:p>
        </p:txBody>
      </p:sp>
      <p:sp>
        <p:nvSpPr>
          <p:cNvPr id="5" name="TextBox 4"/>
          <p:cNvSpPr txBox="1"/>
          <p:nvPr/>
        </p:nvSpPr>
        <p:spPr>
          <a:xfrm>
            <a:off x="4267200" y="304800"/>
            <a:ext cx="4953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Introduction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rgbClr val="FFC000"/>
                </a:solidFill>
              </a:rPr>
              <a:t>Background</a:t>
            </a:r>
            <a:r>
              <a:rPr lang="en-US" sz="1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Design Evaluation Conclusion</a:t>
            </a:r>
            <a:endParaRPr lang="en-US" sz="14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4183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44478</TotalTime>
  <Words>1783</Words>
  <Application>Microsoft Macintosh PowerPoint</Application>
  <PresentationFormat>On-screen Show (4:3)</PresentationFormat>
  <Paragraphs>416</Paragraphs>
  <Slides>23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Calibri</vt:lpstr>
      <vt:lpstr>Geneva</vt:lpstr>
      <vt:lpstr>Helvetica Neue</vt:lpstr>
      <vt:lpstr>ＭＳ Ｐゴシック</vt:lpstr>
      <vt:lpstr>Wingdings</vt:lpstr>
      <vt:lpstr>ヒラギノ角ゴ Pro W3</vt:lpstr>
      <vt:lpstr>宋体</vt:lpstr>
      <vt:lpstr>Arial</vt:lpstr>
      <vt:lpstr>Office Theme</vt:lpstr>
      <vt:lpstr>Mimir: Memory-Efficient and Scalable MapReduce for Large Supercomputing Systems </vt:lpstr>
      <vt:lpstr>Data Processing on HPC Systems</vt:lpstr>
      <vt:lpstr>Limits of Existing MapReduce over MPI </vt:lpstr>
      <vt:lpstr>Our Goal and Contributions</vt:lpstr>
      <vt:lpstr>MapReduce Programming Model</vt:lpstr>
      <vt:lpstr>MapReduce-MPI Workflow</vt:lpstr>
      <vt:lpstr>Intermediate Data Management</vt:lpstr>
      <vt:lpstr>Intermediate Data Management</vt:lpstr>
      <vt:lpstr>Summary of Shortcomings of MR-MPI</vt:lpstr>
      <vt:lpstr>Redefining the MR Workflow </vt:lpstr>
      <vt:lpstr>Optimizing Intermediate Data Management</vt:lpstr>
      <vt:lpstr>Optimizing Intermediate Data Management</vt:lpstr>
      <vt:lpstr>Instructing Compression and Partial-Reduction</vt:lpstr>
      <vt:lpstr>Instructing Compression and Partial-Reduction</vt:lpstr>
      <vt:lpstr>KV-Hint Optimization</vt:lpstr>
      <vt:lpstr>Experimental Setting</vt:lpstr>
      <vt:lpstr>Mimir vs. MR-MPI: WC on Comet</vt:lpstr>
      <vt:lpstr>Mimir vs. MR-MPI: BFS on Comet </vt:lpstr>
      <vt:lpstr>Mimir vs. MR-MPI: WC on Comet</vt:lpstr>
      <vt:lpstr>Mimir vs. MR-MPI: BFS on Comet </vt:lpstr>
      <vt:lpstr>Mimir’s Scalability: WC on Mira </vt:lpstr>
      <vt:lpstr>Mimir’s Scalability: OC and BFS on Mira </vt:lpstr>
      <vt:lpstr>Lessons Learned</vt:lpstr>
    </vt:vector>
  </TitlesOfParts>
  <Company>University of Delaware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Gail Armstrong</dc:creator>
  <cp:lastModifiedBy>Gao, Tao</cp:lastModifiedBy>
  <cp:revision>2121</cp:revision>
  <dcterms:created xsi:type="dcterms:W3CDTF">2013-05-29T23:29:50Z</dcterms:created>
  <dcterms:modified xsi:type="dcterms:W3CDTF">2017-06-01T21:24:48Z</dcterms:modified>
</cp:coreProperties>
</file>